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256" r:id="rId2"/>
    <p:sldId id="257" r:id="rId3"/>
    <p:sldId id="261" r:id="rId4"/>
    <p:sldId id="258" r:id="rId5"/>
    <p:sldId id="259" r:id="rId6"/>
    <p:sldId id="260"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5" r:id="rId27"/>
    <p:sldId id="286" r:id="rId28"/>
    <p:sldId id="287" r:id="rId29"/>
    <p:sldId id="284" r:id="rId30"/>
    <p:sldId id="288" r:id="rId31"/>
    <p:sldId id="289" r:id="rId32"/>
    <p:sldId id="290" r:id="rId33"/>
    <p:sldId id="291" r:id="rId34"/>
    <p:sldId id="292" r:id="rId35"/>
    <p:sldId id="293" r:id="rId36"/>
    <p:sldId id="294" r:id="rId37"/>
    <p:sldId id="295" r:id="rId38"/>
    <p:sldId id="335" r:id="rId39"/>
    <p:sldId id="296" r:id="rId40"/>
    <p:sldId id="297" r:id="rId41"/>
    <p:sldId id="298" r:id="rId42"/>
    <p:sldId id="299" r:id="rId43"/>
    <p:sldId id="300" r:id="rId44"/>
    <p:sldId id="302" r:id="rId45"/>
    <p:sldId id="303" r:id="rId46"/>
    <p:sldId id="304" r:id="rId47"/>
    <p:sldId id="305" r:id="rId48"/>
    <p:sldId id="306" r:id="rId49"/>
    <p:sldId id="307" r:id="rId50"/>
    <p:sldId id="309" r:id="rId51"/>
    <p:sldId id="310" r:id="rId52"/>
    <p:sldId id="311" r:id="rId53"/>
    <p:sldId id="312" r:id="rId54"/>
    <p:sldId id="313" r:id="rId55"/>
    <p:sldId id="317" r:id="rId56"/>
    <p:sldId id="318" r:id="rId57"/>
    <p:sldId id="314" r:id="rId58"/>
    <p:sldId id="315" r:id="rId59"/>
    <p:sldId id="316" r:id="rId60"/>
    <p:sldId id="319" r:id="rId61"/>
    <p:sldId id="320" r:id="rId62"/>
    <p:sldId id="321" r:id="rId63"/>
    <p:sldId id="322" r:id="rId64"/>
    <p:sldId id="323" r:id="rId65"/>
    <p:sldId id="324" r:id="rId66"/>
    <p:sldId id="325" r:id="rId67"/>
    <p:sldId id="326" r:id="rId68"/>
    <p:sldId id="327" r:id="rId69"/>
    <p:sldId id="336" r:id="rId70"/>
    <p:sldId id="328" r:id="rId71"/>
    <p:sldId id="329" r:id="rId72"/>
    <p:sldId id="330" r:id="rId73"/>
    <p:sldId id="331" r:id="rId74"/>
    <p:sldId id="332" r:id="rId75"/>
    <p:sldId id="333" r:id="rId76"/>
    <p:sldId id="334" r:id="rId77"/>
  </p:sldIdLst>
  <p:sldSz cx="9144000" cy="5143500" type="screen16x9"/>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showPr>
  <p:clrMru>
    <a:srgbClr val="FFFFFF"/>
    <a:srgbClr val="0033CC"/>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346" y="-288"/>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0E253F-A9D2-40B0-AE0F-08640C9C8EA6}" type="datetimeFigureOut">
              <a:rPr lang="it-IT" smtClean="0"/>
              <a:pPr/>
              <a:t>31/01/2022</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9F8CB1-6133-4782-9315-CC189D0A604E}"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D9F8CB1-6133-4782-9315-CC189D0A604E}" type="slidenum">
              <a:rPr lang="it-IT" smtClean="0"/>
              <a:pPr/>
              <a:t>42</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597819"/>
            <a:ext cx="7772400" cy="1102519"/>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C98F723A-698D-4527-83C5-2569D241B6E5}" type="datetimeFigureOut">
              <a:rPr lang="it-IT" smtClean="0"/>
              <a:pPr/>
              <a:t>31/01/2022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FD00BA0-B9C0-41CA-94FB-016C9CE4892E}"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98F723A-698D-4527-83C5-2569D241B6E5}" type="datetimeFigureOut">
              <a:rPr lang="it-IT" smtClean="0"/>
              <a:pPr/>
              <a:t>31/01/2022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FD00BA0-B9C0-41CA-94FB-016C9CE4892E}"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154781"/>
            <a:ext cx="2057400" cy="329088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154781"/>
            <a:ext cx="6019800" cy="329088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98F723A-698D-4527-83C5-2569D241B6E5}" type="datetimeFigureOut">
              <a:rPr lang="it-IT" smtClean="0"/>
              <a:pPr/>
              <a:t>31/01/2022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FD00BA0-B9C0-41CA-94FB-016C9CE4892E}"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98F723A-698D-4527-83C5-2569D241B6E5}" type="datetimeFigureOut">
              <a:rPr lang="it-IT" smtClean="0"/>
              <a:pPr/>
              <a:t>31/01/2022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FD00BA0-B9C0-41CA-94FB-016C9CE4892E}"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3305176"/>
            <a:ext cx="7772400" cy="1021556"/>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C98F723A-698D-4527-83C5-2569D241B6E5}" type="datetimeFigureOut">
              <a:rPr lang="it-IT" smtClean="0"/>
              <a:pPr/>
              <a:t>31/01/2022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FD00BA0-B9C0-41CA-94FB-016C9CE4892E}"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C98F723A-698D-4527-83C5-2569D241B6E5}" type="datetimeFigureOut">
              <a:rPr lang="it-IT" smtClean="0"/>
              <a:pPr/>
              <a:t>31/01/2022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FD00BA0-B9C0-41CA-94FB-016C9CE4892E}"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05979"/>
            <a:ext cx="8229600" cy="85725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C98F723A-698D-4527-83C5-2569D241B6E5}" type="datetimeFigureOut">
              <a:rPr lang="it-IT" smtClean="0"/>
              <a:pPr/>
              <a:t>31/01/2022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FD00BA0-B9C0-41CA-94FB-016C9CE4892E}"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C98F723A-698D-4527-83C5-2569D241B6E5}" type="datetimeFigureOut">
              <a:rPr lang="it-IT" smtClean="0"/>
              <a:pPr/>
              <a:t>31/01/2022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FD00BA0-B9C0-41CA-94FB-016C9CE4892E}"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98F723A-698D-4527-83C5-2569D241B6E5}" type="datetimeFigureOut">
              <a:rPr lang="it-IT" smtClean="0"/>
              <a:pPr/>
              <a:t>31/01/2022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FD00BA0-B9C0-41CA-94FB-016C9CE4892E}"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04787"/>
            <a:ext cx="3008313" cy="871538"/>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98F723A-698D-4527-83C5-2569D241B6E5}" type="datetimeFigureOut">
              <a:rPr lang="it-IT" smtClean="0"/>
              <a:pPr/>
              <a:t>31/01/2022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FD00BA0-B9C0-41CA-94FB-016C9CE4892E}"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3600450"/>
            <a:ext cx="5486400" cy="425054"/>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98F723A-698D-4527-83C5-2569D241B6E5}" type="datetimeFigureOut">
              <a:rPr lang="it-IT" smtClean="0"/>
              <a:pPr/>
              <a:t>31/01/2022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FD00BA0-B9C0-41CA-94FB-016C9CE4892E}"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8F723A-698D-4527-83C5-2569D241B6E5}" type="datetimeFigureOut">
              <a:rPr lang="it-IT" smtClean="0"/>
              <a:pPr/>
              <a:t>31/01/2022</a:t>
            </a:fld>
            <a:endParaRPr lang="it-IT"/>
          </a:p>
        </p:txBody>
      </p:sp>
      <p:sp>
        <p:nvSpPr>
          <p:cNvPr id="5" name="Segnaposto piè di pa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D00BA0-B9C0-41CA-94FB-016C9CE4892E}"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Visualizza immagine di origine"/>
          <p:cNvPicPr>
            <a:picLocks noChangeAspect="1" noChangeArrowheads="1"/>
          </p:cNvPicPr>
          <p:nvPr/>
        </p:nvPicPr>
        <p:blipFill>
          <a:blip r:embed="rId2" cstate="print"/>
          <a:srcRect b="19754"/>
          <a:stretch>
            <a:fillRect/>
          </a:stretch>
        </p:blipFill>
        <p:spPr bwMode="auto">
          <a:xfrm>
            <a:off x="0" y="0"/>
            <a:ext cx="9144000" cy="5143500"/>
          </a:xfrm>
          <a:prstGeom prst="rect">
            <a:avLst/>
          </a:prstGeom>
          <a:noFill/>
        </p:spPr>
      </p:pic>
      <p:sp>
        <p:nvSpPr>
          <p:cNvPr id="2" name="Titolo 1"/>
          <p:cNvSpPr>
            <a:spLocks noGrp="1"/>
          </p:cNvSpPr>
          <p:nvPr>
            <p:ph type="ctrTitle"/>
          </p:nvPr>
        </p:nvSpPr>
        <p:spPr>
          <a:xfrm>
            <a:off x="285720" y="928676"/>
            <a:ext cx="6643734" cy="1102519"/>
          </a:xfrm>
        </p:spPr>
        <p:txBody>
          <a:bodyPr>
            <a:normAutofit/>
          </a:bodyPr>
          <a:lstStyle/>
          <a:p>
            <a:r>
              <a:rPr lang="it-IT" sz="5400" b="1" dirty="0" smtClean="0"/>
              <a:t>ESISTENZIALISMO</a:t>
            </a:r>
            <a:endParaRPr lang="it-IT" sz="5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Visualizza immagine di origine"/>
          <p:cNvPicPr>
            <a:picLocks noChangeAspect="1" noChangeArrowheads="1"/>
          </p:cNvPicPr>
          <p:nvPr/>
        </p:nvPicPr>
        <p:blipFill>
          <a:blip r:embed="rId2" cstate="print"/>
          <a:srcRect/>
          <a:stretch>
            <a:fillRect/>
          </a:stretch>
        </p:blipFill>
        <p:spPr bwMode="auto">
          <a:xfrm>
            <a:off x="-3118" y="749908"/>
            <a:ext cx="8218456" cy="4107840"/>
          </a:xfrm>
          <a:prstGeom prst="rect">
            <a:avLst/>
          </a:prstGeom>
          <a:noFill/>
        </p:spPr>
      </p:pic>
      <p:sp>
        <p:nvSpPr>
          <p:cNvPr id="3" name="CasellaDiTesto 2"/>
          <p:cNvSpPr txBox="1"/>
          <p:nvPr/>
        </p:nvSpPr>
        <p:spPr>
          <a:xfrm>
            <a:off x="928662" y="214296"/>
            <a:ext cx="8001024" cy="2123658"/>
          </a:xfrm>
          <a:prstGeom prst="rect">
            <a:avLst/>
          </a:prstGeom>
          <a:solidFill>
            <a:srgbClr val="FFFFFF">
              <a:alpha val="85098"/>
            </a:srgbClr>
          </a:solidFill>
        </p:spPr>
        <p:txBody>
          <a:bodyPr wrap="square" rtlCol="0">
            <a:spAutoFit/>
          </a:bodyPr>
          <a:lstStyle/>
          <a:p>
            <a:pPr algn="ctr"/>
            <a:r>
              <a:rPr lang="it-IT" sz="6600" dirty="0" smtClean="0"/>
              <a:t>L’</a:t>
            </a:r>
            <a:r>
              <a:rPr lang="it-IT" sz="6600" b="1" dirty="0" smtClean="0">
                <a:solidFill>
                  <a:srgbClr val="FF0000"/>
                </a:solidFill>
                <a:effectLst>
                  <a:outerShdw blurRad="38100" dist="38100" dir="2700000" algn="tl">
                    <a:srgbClr val="000000">
                      <a:alpha val="43137"/>
                    </a:srgbClr>
                  </a:outerShdw>
                </a:effectLst>
              </a:rPr>
              <a:t>ESSERE</a:t>
            </a:r>
            <a:r>
              <a:rPr lang="it-IT" sz="6600" dirty="0" smtClean="0"/>
              <a:t> DELL’UOMO È L’</a:t>
            </a:r>
            <a:r>
              <a:rPr lang="it-IT" sz="6600" b="1" dirty="0" smtClean="0">
                <a:solidFill>
                  <a:srgbClr val="FF0000"/>
                </a:solidFill>
                <a:effectLst>
                  <a:outerShdw blurRad="38100" dist="38100" dir="2700000" algn="tl">
                    <a:srgbClr val="000000">
                      <a:alpha val="43137"/>
                    </a:srgbClr>
                  </a:outerShdw>
                </a:effectLst>
              </a:rPr>
              <a:t>ESISTENZA</a:t>
            </a:r>
            <a:endParaRPr lang="it-IT" sz="6600"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357390" y="642924"/>
            <a:ext cx="6786610" cy="4154984"/>
          </a:xfrm>
          <a:prstGeom prst="rect">
            <a:avLst/>
          </a:prstGeom>
          <a:solidFill>
            <a:srgbClr val="FFFFFF">
              <a:alpha val="85098"/>
            </a:srgbClr>
          </a:solidFill>
        </p:spPr>
        <p:txBody>
          <a:bodyPr wrap="square" rtlCol="0">
            <a:spAutoFit/>
          </a:bodyPr>
          <a:lstStyle/>
          <a:p>
            <a:pPr algn="ctr"/>
            <a:r>
              <a:rPr lang="it-IT" sz="6600" b="1" dirty="0" smtClean="0">
                <a:solidFill>
                  <a:srgbClr val="FF0000"/>
                </a:solidFill>
                <a:effectLst>
                  <a:outerShdw blurRad="38100" dist="38100" dir="2700000" algn="tl">
                    <a:srgbClr val="000000">
                      <a:alpha val="43137"/>
                    </a:srgbClr>
                  </a:outerShdw>
                </a:effectLst>
              </a:rPr>
              <a:t>DASEIN</a:t>
            </a:r>
          </a:p>
          <a:p>
            <a:pPr algn="ctr"/>
            <a:r>
              <a:rPr lang="it-IT" sz="6600" b="1" dirty="0" smtClean="0">
                <a:solidFill>
                  <a:schemeClr val="tx2"/>
                </a:solidFill>
                <a:effectLst>
                  <a:outerShdw blurRad="38100" dist="38100" dir="2700000" algn="tl">
                    <a:srgbClr val="000000">
                      <a:alpha val="43137"/>
                    </a:srgbClr>
                  </a:outerShdw>
                </a:effectLst>
              </a:rPr>
              <a:t>=</a:t>
            </a:r>
          </a:p>
          <a:p>
            <a:pPr algn="ctr"/>
            <a:r>
              <a:rPr lang="it-IT" sz="6600" b="1" dirty="0" smtClean="0">
                <a:effectLst>
                  <a:outerShdw blurRad="38100" dist="38100" dir="2700000" algn="tl">
                    <a:srgbClr val="000000">
                      <a:alpha val="43137"/>
                    </a:srgbClr>
                  </a:outerShdw>
                </a:effectLst>
              </a:rPr>
              <a:t>ESSERE-QUI</a:t>
            </a:r>
          </a:p>
          <a:p>
            <a:pPr algn="ctr"/>
            <a:r>
              <a:rPr lang="it-IT" sz="6600" b="1" dirty="0" smtClean="0">
                <a:solidFill>
                  <a:srgbClr val="FF0000"/>
                </a:solidFill>
                <a:effectLst>
                  <a:outerShdw blurRad="38100" dist="38100" dir="2700000" algn="tl">
                    <a:srgbClr val="000000">
                      <a:alpha val="43137"/>
                    </a:srgbClr>
                  </a:outerShdw>
                </a:effectLst>
              </a:rPr>
              <a:t>ESSERCI</a:t>
            </a:r>
            <a:endParaRPr lang="it-IT" sz="6600" b="1" dirty="0">
              <a:solidFill>
                <a:srgbClr val="FF0000"/>
              </a:solidFill>
              <a:effectLst>
                <a:outerShdw blurRad="38100" dist="38100" dir="2700000" algn="tl">
                  <a:srgbClr val="000000">
                    <a:alpha val="43137"/>
                  </a:srgbClr>
                </a:outerShdw>
              </a:effectLst>
            </a:endParaRPr>
          </a:p>
        </p:txBody>
      </p:sp>
      <p:pic>
        <p:nvPicPr>
          <p:cNvPr id="26626" name="Picture 2" descr="Visualizza immagine di origine"/>
          <p:cNvPicPr>
            <a:picLocks noChangeAspect="1" noChangeArrowheads="1"/>
          </p:cNvPicPr>
          <p:nvPr/>
        </p:nvPicPr>
        <p:blipFill>
          <a:blip r:embed="rId2" cstate="print"/>
          <a:srcRect/>
          <a:stretch>
            <a:fillRect/>
          </a:stretch>
        </p:blipFill>
        <p:spPr bwMode="auto">
          <a:xfrm>
            <a:off x="285720" y="214296"/>
            <a:ext cx="2563813" cy="267493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Visualizza immagine di origine"/>
          <p:cNvPicPr>
            <a:picLocks noChangeAspect="1" noChangeArrowheads="1"/>
          </p:cNvPicPr>
          <p:nvPr/>
        </p:nvPicPr>
        <p:blipFill>
          <a:blip r:embed="rId2" cstate="print"/>
          <a:srcRect t="4441" b="15631"/>
          <a:stretch>
            <a:fillRect/>
          </a:stretch>
        </p:blipFill>
        <p:spPr bwMode="auto">
          <a:xfrm>
            <a:off x="0" y="0"/>
            <a:ext cx="9144000" cy="5143500"/>
          </a:xfrm>
          <a:prstGeom prst="rect">
            <a:avLst/>
          </a:prstGeom>
          <a:noFill/>
        </p:spPr>
      </p:pic>
      <p:sp>
        <p:nvSpPr>
          <p:cNvPr id="2" name="CasellaDiTesto 1"/>
          <p:cNvSpPr txBox="1"/>
          <p:nvPr/>
        </p:nvSpPr>
        <p:spPr>
          <a:xfrm>
            <a:off x="1285852" y="714362"/>
            <a:ext cx="6786610" cy="2185214"/>
          </a:xfrm>
          <a:prstGeom prst="rect">
            <a:avLst/>
          </a:prstGeom>
          <a:solidFill>
            <a:srgbClr val="FFFFFF">
              <a:alpha val="85098"/>
            </a:srgbClr>
          </a:solidFill>
        </p:spPr>
        <p:txBody>
          <a:bodyPr wrap="square" rtlCol="0">
            <a:spAutoFit/>
          </a:bodyPr>
          <a:lstStyle/>
          <a:p>
            <a:pPr algn="ctr"/>
            <a:r>
              <a:rPr lang="it-IT" sz="4800" b="1" dirty="0" smtClean="0"/>
              <a:t>L’UOMO NON È SEMPLICE PRESENZA</a:t>
            </a:r>
          </a:p>
          <a:p>
            <a:pPr algn="ctr"/>
            <a:r>
              <a:rPr lang="it-IT" sz="4000" i="1" dirty="0" smtClean="0"/>
              <a:t>(fisso, determinato)</a:t>
            </a:r>
            <a:endParaRPr lang="it-IT" sz="4000" i="1" dirty="0"/>
          </a:p>
        </p:txBody>
      </p:sp>
      <p:sp>
        <p:nvSpPr>
          <p:cNvPr id="3" name="CasellaDiTesto 2"/>
          <p:cNvSpPr txBox="1"/>
          <p:nvPr/>
        </p:nvSpPr>
        <p:spPr>
          <a:xfrm>
            <a:off x="714348" y="3571882"/>
            <a:ext cx="1857388" cy="995422"/>
          </a:xfrm>
          <a:prstGeom prst="teardrop">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sz="4000" dirty="0" err="1" smtClean="0"/>
              <a:t>MA…</a:t>
            </a:r>
            <a:endParaRPr lang="it-IT" sz="4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14678" y="928676"/>
            <a:ext cx="5572164"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sz="4000" dirty="0" smtClean="0"/>
              <a:t>È “</a:t>
            </a:r>
            <a:r>
              <a:rPr lang="it-IT" sz="4000" b="1" dirty="0" smtClean="0">
                <a:solidFill>
                  <a:srgbClr val="FF0000"/>
                </a:solidFill>
                <a:effectLst>
                  <a:outerShdw blurRad="38100" dist="38100" dir="2700000" algn="tl">
                    <a:srgbClr val="000000">
                      <a:alpha val="43137"/>
                    </a:srgbClr>
                  </a:outerShdw>
                </a:effectLst>
              </a:rPr>
              <a:t>ESSERE-NEL-MONDO</a:t>
            </a:r>
            <a:r>
              <a:rPr lang="it-IT" sz="4000" dirty="0" smtClean="0"/>
              <a:t>”</a:t>
            </a:r>
            <a:endParaRPr lang="it-IT" sz="4000" dirty="0"/>
          </a:p>
        </p:txBody>
      </p:sp>
      <p:sp>
        <p:nvSpPr>
          <p:cNvPr id="3" name="CasellaDiTesto 2"/>
          <p:cNvSpPr txBox="1"/>
          <p:nvPr/>
        </p:nvSpPr>
        <p:spPr>
          <a:xfrm>
            <a:off x="3000364" y="2786064"/>
            <a:ext cx="5572196" cy="1569660"/>
          </a:xfrm>
          <a:prstGeom prst="rect">
            <a:avLst/>
          </a:prstGeom>
          <a:noFill/>
        </p:spPr>
        <p:txBody>
          <a:bodyPr wrap="square" rtlCol="0">
            <a:spAutoFit/>
          </a:bodyPr>
          <a:lstStyle/>
          <a:p>
            <a:pPr algn="ctr"/>
            <a:r>
              <a:rPr lang="it-IT" sz="4800" b="1" dirty="0" smtClean="0"/>
              <a:t>SEMPRE “GETTATO” </a:t>
            </a:r>
          </a:p>
          <a:p>
            <a:pPr algn="ctr"/>
            <a:r>
              <a:rPr lang="it-IT" sz="4800" b="1" dirty="0" smtClean="0"/>
              <a:t>IN UNA SITUAZIONE</a:t>
            </a:r>
            <a:endParaRPr lang="it-IT" sz="4800" b="1" dirty="0"/>
          </a:p>
        </p:txBody>
      </p:sp>
      <p:pic>
        <p:nvPicPr>
          <p:cNvPr id="28674" name="Picture 2" descr="Visualizza immagine di origine"/>
          <p:cNvPicPr>
            <a:picLocks noChangeAspect="1" noChangeArrowheads="1"/>
          </p:cNvPicPr>
          <p:nvPr/>
        </p:nvPicPr>
        <p:blipFill>
          <a:blip r:embed="rId2" cstate="print"/>
          <a:srcRect/>
          <a:stretch>
            <a:fillRect/>
          </a:stretch>
        </p:blipFill>
        <p:spPr bwMode="auto">
          <a:xfrm>
            <a:off x="0" y="0"/>
            <a:ext cx="3205163" cy="307657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643174" y="1000114"/>
            <a:ext cx="5429288" cy="76944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4400" dirty="0" smtClean="0"/>
              <a:t>LO </a:t>
            </a:r>
            <a:r>
              <a:rPr lang="it-IT" sz="4400" b="1" dirty="0" smtClean="0">
                <a:effectLst>
                  <a:outerShdw blurRad="38100" dist="38100" dir="2700000" algn="tl">
                    <a:srgbClr val="000000">
                      <a:alpha val="43137"/>
                    </a:srgbClr>
                  </a:outerShdw>
                </a:effectLst>
              </a:rPr>
              <a:t>CONDIZIONA</a:t>
            </a:r>
            <a:endParaRPr lang="it-IT" sz="4400" b="1" dirty="0">
              <a:effectLst>
                <a:outerShdw blurRad="38100" dist="38100" dir="2700000" algn="tl">
                  <a:srgbClr val="000000">
                    <a:alpha val="43137"/>
                  </a:srgbClr>
                </a:outerShdw>
              </a:effectLst>
            </a:endParaRPr>
          </a:p>
        </p:txBody>
      </p:sp>
      <p:sp>
        <p:nvSpPr>
          <p:cNvPr id="3" name="CasellaDiTesto 2"/>
          <p:cNvSpPr txBox="1"/>
          <p:nvPr/>
        </p:nvSpPr>
        <p:spPr>
          <a:xfrm>
            <a:off x="2571736" y="3000378"/>
            <a:ext cx="5929354" cy="144655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4400" dirty="0" smtClean="0"/>
              <a:t>GLI DÀ LA POSSIBILITÀ </a:t>
            </a:r>
            <a:r>
              <a:rPr lang="it-IT" sz="4400" dirty="0" err="1" smtClean="0"/>
              <a:t>DI</a:t>
            </a:r>
            <a:r>
              <a:rPr lang="it-IT" sz="4400" dirty="0" smtClean="0"/>
              <a:t> ESSERE </a:t>
            </a:r>
            <a:r>
              <a:rPr lang="it-IT" sz="4400" b="1" dirty="0" smtClean="0">
                <a:effectLst>
                  <a:outerShdw blurRad="38100" dist="38100" dir="2700000" algn="tl">
                    <a:srgbClr val="000000">
                      <a:alpha val="43137"/>
                    </a:srgbClr>
                  </a:outerShdw>
                </a:effectLst>
              </a:rPr>
              <a:t>PROGETTO</a:t>
            </a:r>
            <a:endParaRPr lang="it-IT" sz="4400" b="1" dirty="0">
              <a:effectLst>
                <a:outerShdw blurRad="38100" dist="38100" dir="2700000" algn="tl">
                  <a:srgbClr val="000000">
                    <a:alpha val="43137"/>
                  </a:srgbClr>
                </a:outerShdw>
              </a:effectLst>
            </a:endParaRPr>
          </a:p>
        </p:txBody>
      </p:sp>
      <p:sp>
        <p:nvSpPr>
          <p:cNvPr id="4" name="CasellaDiTesto 3"/>
          <p:cNvSpPr txBox="1"/>
          <p:nvPr/>
        </p:nvSpPr>
        <p:spPr>
          <a:xfrm>
            <a:off x="500034" y="2000246"/>
            <a:ext cx="1428760" cy="974884"/>
          </a:xfrm>
          <a:prstGeom prst="hexagon">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sz="4000" dirty="0" smtClean="0"/>
              <a:t>CIÒ</a:t>
            </a:r>
            <a:endParaRPr lang="it-IT" sz="4000" dirty="0"/>
          </a:p>
        </p:txBody>
      </p:sp>
      <p:cxnSp>
        <p:nvCxnSpPr>
          <p:cNvPr id="6" name="Connettore 2 5"/>
          <p:cNvCxnSpPr>
            <a:stCxn id="4" idx="5"/>
            <a:endCxn id="2" idx="1"/>
          </p:cNvCxnSpPr>
          <p:nvPr/>
        </p:nvCxnSpPr>
        <p:spPr>
          <a:xfrm rot="5400000" flipH="1" flipV="1">
            <a:off x="1856418" y="1213491"/>
            <a:ext cx="615411" cy="95810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8" name="Connettore 2 7"/>
          <p:cNvCxnSpPr>
            <a:stCxn id="4" idx="1"/>
          </p:cNvCxnSpPr>
          <p:nvPr/>
        </p:nvCxnSpPr>
        <p:spPr>
          <a:xfrm rot="16200000" flipH="1">
            <a:off x="1722871" y="2937331"/>
            <a:ext cx="882504" cy="95810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Visualizza immagine di origine"/>
          <p:cNvPicPr>
            <a:picLocks noChangeAspect="1" noChangeArrowheads="1"/>
          </p:cNvPicPr>
          <p:nvPr/>
        </p:nvPicPr>
        <p:blipFill>
          <a:blip r:embed="rId2" cstate="print"/>
          <a:srcRect/>
          <a:stretch>
            <a:fillRect/>
          </a:stretch>
        </p:blipFill>
        <p:spPr bwMode="auto">
          <a:xfrm>
            <a:off x="0" y="0"/>
            <a:ext cx="9144000" cy="2817653"/>
          </a:xfrm>
          <a:prstGeom prst="rect">
            <a:avLst/>
          </a:prstGeom>
          <a:noFill/>
        </p:spPr>
      </p:pic>
      <p:sp>
        <p:nvSpPr>
          <p:cNvPr id="3" name="CasellaDiTesto 2"/>
          <p:cNvSpPr txBox="1"/>
          <p:nvPr/>
        </p:nvSpPr>
        <p:spPr>
          <a:xfrm>
            <a:off x="1714480" y="1714494"/>
            <a:ext cx="6786610" cy="3046988"/>
          </a:xfrm>
          <a:prstGeom prst="rect">
            <a:avLst/>
          </a:prstGeom>
          <a:solidFill>
            <a:srgbClr val="FFFFFF">
              <a:alpha val="85098"/>
            </a:srgbClr>
          </a:solidFill>
        </p:spPr>
        <p:txBody>
          <a:bodyPr wrap="square" rtlCol="0">
            <a:spAutoFit/>
          </a:bodyPr>
          <a:lstStyle/>
          <a:p>
            <a:pPr algn="ctr"/>
            <a:r>
              <a:rPr lang="it-IT" sz="4800" b="1" dirty="0" smtClean="0"/>
              <a:t>L’UOMO NON SI ACCONTENTA </a:t>
            </a:r>
            <a:r>
              <a:rPr lang="it-IT" sz="4800" b="1" dirty="0" err="1" smtClean="0"/>
              <a:t>DI</a:t>
            </a:r>
            <a:r>
              <a:rPr lang="it-IT" sz="4800" b="1" dirty="0" smtClean="0"/>
              <a:t> ESSERE “GETTATO”, MA GUARDA AVANTI </a:t>
            </a:r>
            <a:r>
              <a:rPr lang="it-IT" sz="4800" b="1" dirty="0" smtClean="0">
                <a:solidFill>
                  <a:srgbClr val="FF0000"/>
                </a:solidFill>
              </a:rPr>
              <a:t>PRO</a:t>
            </a:r>
            <a:r>
              <a:rPr lang="it-IT" sz="4800" b="1" dirty="0" smtClean="0"/>
              <a:t>-GETTANDOSI</a:t>
            </a:r>
            <a:endParaRPr lang="it-IT" sz="4000" i="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Visualizza immagine di origine"/>
          <p:cNvPicPr>
            <a:picLocks noChangeAspect="1" noChangeArrowheads="1"/>
          </p:cNvPicPr>
          <p:nvPr/>
        </p:nvPicPr>
        <p:blipFill>
          <a:blip r:embed="rId2" cstate="print"/>
          <a:srcRect/>
          <a:stretch>
            <a:fillRect/>
          </a:stretch>
        </p:blipFill>
        <p:spPr bwMode="auto">
          <a:xfrm>
            <a:off x="0" y="0"/>
            <a:ext cx="8286776" cy="2553506"/>
          </a:xfrm>
          <a:prstGeom prst="rect">
            <a:avLst/>
          </a:prstGeom>
          <a:noFill/>
        </p:spPr>
      </p:pic>
      <p:sp>
        <p:nvSpPr>
          <p:cNvPr id="3" name="CasellaDiTesto 2"/>
          <p:cNvSpPr txBox="1"/>
          <p:nvPr/>
        </p:nvSpPr>
        <p:spPr>
          <a:xfrm>
            <a:off x="2357390" y="1142990"/>
            <a:ext cx="6786610" cy="830997"/>
          </a:xfrm>
          <a:prstGeom prst="rect">
            <a:avLst/>
          </a:prstGeom>
          <a:solidFill>
            <a:srgbClr val="FFFFFF">
              <a:alpha val="89804"/>
            </a:srgbClr>
          </a:solidFill>
        </p:spPr>
        <p:txBody>
          <a:bodyPr wrap="square" rtlCol="0">
            <a:spAutoFit/>
          </a:bodyPr>
          <a:lstStyle/>
          <a:p>
            <a:pPr algn="ctr"/>
            <a:r>
              <a:rPr lang="it-IT" sz="4800" b="1" dirty="0" smtClean="0">
                <a:solidFill>
                  <a:srgbClr val="FF0000"/>
                </a:solidFill>
              </a:rPr>
              <a:t>PRO- = “FUORI, DAVANTI”</a:t>
            </a:r>
            <a:endParaRPr lang="it-IT" sz="4000" i="1" dirty="0"/>
          </a:p>
        </p:txBody>
      </p:sp>
      <p:sp>
        <p:nvSpPr>
          <p:cNvPr id="4" name="CasellaDiTesto 3"/>
          <p:cNvSpPr txBox="1"/>
          <p:nvPr/>
        </p:nvSpPr>
        <p:spPr>
          <a:xfrm>
            <a:off x="2571672" y="4000510"/>
            <a:ext cx="6572328" cy="830997"/>
          </a:xfrm>
          <a:prstGeom prst="rect">
            <a:avLst/>
          </a:prstGeom>
          <a:solidFill>
            <a:srgbClr val="FFFFFF">
              <a:alpha val="85098"/>
            </a:srgbClr>
          </a:solidFill>
        </p:spPr>
        <p:txBody>
          <a:bodyPr wrap="square" rtlCol="0">
            <a:spAutoFit/>
          </a:bodyPr>
          <a:lstStyle/>
          <a:p>
            <a:pPr algn="ctr"/>
            <a:r>
              <a:rPr lang="it-IT" sz="4800" b="1" dirty="0" smtClean="0">
                <a:solidFill>
                  <a:srgbClr val="008000"/>
                </a:solidFill>
              </a:rPr>
              <a:t>“PROGETTO GETTATO”</a:t>
            </a:r>
            <a:endParaRPr lang="it-IT" sz="4000" i="1" dirty="0">
              <a:solidFill>
                <a:srgbClr val="008000"/>
              </a:solidFill>
            </a:endParaRPr>
          </a:p>
        </p:txBody>
      </p:sp>
      <p:sp>
        <p:nvSpPr>
          <p:cNvPr id="5" name="CasellaDiTesto 4"/>
          <p:cNvSpPr txBox="1"/>
          <p:nvPr/>
        </p:nvSpPr>
        <p:spPr>
          <a:xfrm>
            <a:off x="0" y="2357436"/>
            <a:ext cx="6786610" cy="1569660"/>
          </a:xfrm>
          <a:prstGeom prst="rect">
            <a:avLst/>
          </a:prstGeom>
          <a:solidFill>
            <a:srgbClr val="FFFFFF">
              <a:alpha val="85098"/>
            </a:srgbClr>
          </a:solidFill>
        </p:spPr>
        <p:txBody>
          <a:bodyPr wrap="square" rtlCol="0">
            <a:spAutoFit/>
          </a:bodyPr>
          <a:lstStyle/>
          <a:p>
            <a:pPr algn="ctr"/>
            <a:r>
              <a:rPr lang="it-IT" sz="4800" b="1" dirty="0" smtClean="0">
                <a:solidFill>
                  <a:srgbClr val="0033CC"/>
                </a:solidFill>
              </a:rPr>
              <a:t>ESISTENZA = EX-SISTERE = “STARE FUORI </a:t>
            </a:r>
            <a:r>
              <a:rPr lang="it-IT" sz="4800" b="1" dirty="0" err="1" smtClean="0">
                <a:solidFill>
                  <a:srgbClr val="0033CC"/>
                </a:solidFill>
              </a:rPr>
              <a:t>DA…</a:t>
            </a:r>
            <a:r>
              <a:rPr lang="it-IT" sz="4800" b="1" dirty="0" smtClean="0">
                <a:solidFill>
                  <a:srgbClr val="0033CC"/>
                </a:solidFill>
              </a:rPr>
              <a:t>”</a:t>
            </a:r>
            <a:endParaRPr lang="it-IT" sz="4000" i="1" dirty="0">
              <a:solidFill>
                <a:srgbClr val="0033CC"/>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42976" y="642924"/>
            <a:ext cx="5143536" cy="70788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it-IT" sz="4000" dirty="0" smtClean="0"/>
              <a:t>ESSERE-NEL-MONDO</a:t>
            </a:r>
            <a:endParaRPr lang="it-IT" sz="4000" dirty="0"/>
          </a:p>
        </p:txBody>
      </p:sp>
      <p:sp>
        <p:nvSpPr>
          <p:cNvPr id="3" name="CasellaDiTesto 2"/>
          <p:cNvSpPr txBox="1"/>
          <p:nvPr/>
        </p:nvSpPr>
        <p:spPr>
          <a:xfrm>
            <a:off x="3000364" y="1928808"/>
            <a:ext cx="5143536" cy="2554545"/>
          </a:xfrm>
          <a:prstGeom prst="rect">
            <a:avLst/>
          </a:prstGeom>
          <a:noFill/>
        </p:spPr>
        <p:txBody>
          <a:bodyPr wrap="square" rtlCol="0">
            <a:spAutoFit/>
          </a:bodyPr>
          <a:lstStyle/>
          <a:p>
            <a:r>
              <a:rPr lang="it-IT" sz="4000" dirty="0" smtClean="0"/>
              <a:t>SIAMO INSERITI </a:t>
            </a:r>
            <a:r>
              <a:rPr lang="it-IT" sz="4000" b="1" dirty="0" smtClean="0"/>
              <a:t>CONCRETAMENTE</a:t>
            </a:r>
            <a:r>
              <a:rPr lang="it-IT" sz="4000" dirty="0" smtClean="0"/>
              <a:t> IN UN MONDO </a:t>
            </a:r>
            <a:r>
              <a:rPr lang="it-IT" sz="4000" dirty="0" err="1" smtClean="0"/>
              <a:t>DI</a:t>
            </a:r>
            <a:r>
              <a:rPr lang="it-IT" sz="4000" dirty="0" smtClean="0"/>
              <a:t> </a:t>
            </a:r>
            <a:r>
              <a:rPr lang="it-IT" sz="4000" b="1" dirty="0" smtClean="0"/>
              <a:t>UOMINI</a:t>
            </a:r>
            <a:r>
              <a:rPr lang="it-IT" sz="4000" dirty="0" smtClean="0"/>
              <a:t> E </a:t>
            </a:r>
            <a:r>
              <a:rPr lang="it-IT" sz="4000" dirty="0" err="1" smtClean="0"/>
              <a:t>DI</a:t>
            </a:r>
            <a:r>
              <a:rPr lang="it-IT" sz="4000" dirty="0" smtClean="0"/>
              <a:t> </a:t>
            </a:r>
            <a:r>
              <a:rPr lang="it-IT" sz="4000" b="1" dirty="0" smtClean="0"/>
              <a:t>COSE</a:t>
            </a:r>
            <a:endParaRPr lang="it-IT" sz="40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Visualizza immagine di origine"/>
          <p:cNvPicPr>
            <a:picLocks noChangeAspect="1" noChangeArrowheads="1"/>
          </p:cNvPicPr>
          <p:nvPr/>
        </p:nvPicPr>
        <p:blipFill>
          <a:blip r:embed="rId2" cstate="print"/>
          <a:srcRect t="29697"/>
          <a:stretch>
            <a:fillRect/>
          </a:stretch>
        </p:blipFill>
        <p:spPr bwMode="auto">
          <a:xfrm>
            <a:off x="0" y="0"/>
            <a:ext cx="9144000" cy="5143500"/>
          </a:xfrm>
          <a:prstGeom prst="rect">
            <a:avLst/>
          </a:prstGeom>
          <a:noFill/>
        </p:spPr>
      </p:pic>
      <p:sp>
        <p:nvSpPr>
          <p:cNvPr id="2" name="CasellaDiTesto 1"/>
          <p:cNvSpPr txBox="1"/>
          <p:nvPr/>
        </p:nvSpPr>
        <p:spPr>
          <a:xfrm>
            <a:off x="1142976" y="642924"/>
            <a:ext cx="5143536" cy="1323439"/>
          </a:xfrm>
          <a:prstGeom prst="rect">
            <a:avLst/>
          </a:prstGeom>
          <a:solidFill>
            <a:schemeClr val="bg1"/>
          </a:solidFill>
        </p:spPr>
        <p:txBody>
          <a:bodyPr wrap="square" rtlCol="0">
            <a:spAutoFit/>
          </a:bodyPr>
          <a:lstStyle/>
          <a:p>
            <a:pPr algn="ctr"/>
            <a:r>
              <a:rPr lang="it-IT" sz="4000" dirty="0" smtClean="0"/>
              <a:t>MA L’UOMO </a:t>
            </a:r>
            <a:r>
              <a:rPr lang="it-IT" sz="4000" b="1" dirty="0" smtClean="0"/>
              <a:t>NON È UNA COSA</a:t>
            </a:r>
            <a:r>
              <a:rPr lang="it-IT" sz="4000" dirty="0" smtClean="0"/>
              <a:t> FRA LE COSE</a:t>
            </a:r>
            <a:endParaRPr lang="it-IT" sz="4000" dirty="0"/>
          </a:p>
        </p:txBody>
      </p:sp>
      <p:sp>
        <p:nvSpPr>
          <p:cNvPr id="3" name="CasellaDiTesto 2"/>
          <p:cNvSpPr txBox="1"/>
          <p:nvPr/>
        </p:nvSpPr>
        <p:spPr>
          <a:xfrm>
            <a:off x="3000364" y="3071816"/>
            <a:ext cx="5143536" cy="132343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4000" dirty="0" smtClean="0"/>
              <a:t>L’UOMO “ABITA” </a:t>
            </a:r>
          </a:p>
          <a:p>
            <a:pPr algn="ctr"/>
            <a:r>
              <a:rPr lang="it-IT" sz="4000" dirty="0" smtClean="0"/>
              <a:t>TRA LE COSE</a:t>
            </a:r>
            <a:endParaRPr lang="it-IT" sz="4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Visualizza immagine di origine"/>
          <p:cNvPicPr>
            <a:picLocks noChangeAspect="1" noChangeArrowheads="1"/>
          </p:cNvPicPr>
          <p:nvPr/>
        </p:nvPicPr>
        <p:blipFill>
          <a:blip r:embed="rId2" cstate="print"/>
          <a:srcRect/>
          <a:stretch>
            <a:fillRect/>
          </a:stretch>
        </p:blipFill>
        <p:spPr bwMode="auto">
          <a:xfrm>
            <a:off x="0" y="0"/>
            <a:ext cx="7724474" cy="5143500"/>
          </a:xfrm>
          <a:prstGeom prst="rect">
            <a:avLst/>
          </a:prstGeom>
          <a:noFill/>
        </p:spPr>
      </p:pic>
      <p:sp>
        <p:nvSpPr>
          <p:cNvPr id="2" name="CasellaDiTesto 1"/>
          <p:cNvSpPr txBox="1"/>
          <p:nvPr/>
        </p:nvSpPr>
        <p:spPr>
          <a:xfrm>
            <a:off x="4000496" y="642924"/>
            <a:ext cx="4572032" cy="298543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4000" dirty="0" smtClean="0"/>
              <a:t>LE COSE HANNO </a:t>
            </a:r>
            <a:r>
              <a:rPr lang="it-IT" sz="5400" b="1" dirty="0" smtClean="0">
                <a:solidFill>
                  <a:srgbClr val="FF0000"/>
                </a:solidFill>
              </a:rPr>
              <a:t>SIGNIFICATO</a:t>
            </a:r>
            <a:r>
              <a:rPr lang="it-IT" sz="4000" dirty="0" smtClean="0"/>
              <a:t> SOLO GRAZIE AL SUO </a:t>
            </a:r>
            <a:r>
              <a:rPr lang="it-IT" sz="5400" b="1" dirty="0" smtClean="0">
                <a:solidFill>
                  <a:srgbClr val="FF0000"/>
                </a:solidFill>
              </a:rPr>
              <a:t>PROGETTO</a:t>
            </a:r>
            <a:endParaRPr lang="it-IT" sz="5400" b="1"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Visualizza immagine di origine"/>
          <p:cNvPicPr>
            <a:picLocks noChangeAspect="1" noChangeArrowheads="1"/>
          </p:cNvPicPr>
          <p:nvPr/>
        </p:nvPicPr>
        <p:blipFill>
          <a:blip r:embed="rId2" cstate="print"/>
          <a:srcRect/>
          <a:stretch>
            <a:fillRect/>
          </a:stretch>
        </p:blipFill>
        <p:spPr bwMode="auto">
          <a:xfrm>
            <a:off x="0" y="-1"/>
            <a:ext cx="7286644" cy="5149535"/>
          </a:xfrm>
          <a:prstGeom prst="rect">
            <a:avLst/>
          </a:prstGeom>
          <a:noFill/>
        </p:spPr>
      </p:pic>
      <p:sp>
        <p:nvSpPr>
          <p:cNvPr id="2" name="CasellaDiTesto 1"/>
          <p:cNvSpPr txBox="1"/>
          <p:nvPr/>
        </p:nvSpPr>
        <p:spPr>
          <a:xfrm>
            <a:off x="4143340" y="571486"/>
            <a:ext cx="5000660" cy="2123658"/>
          </a:xfrm>
          <a:prstGeom prst="rect">
            <a:avLst/>
          </a:prstGeom>
          <a:solidFill>
            <a:srgbClr val="FFFFFF">
              <a:alpha val="85098"/>
            </a:srgbClr>
          </a:solidFill>
        </p:spPr>
        <p:txBody>
          <a:bodyPr wrap="square" rtlCol="0">
            <a:spAutoFit/>
          </a:bodyPr>
          <a:lstStyle/>
          <a:p>
            <a:pPr algn="ctr"/>
            <a:r>
              <a:rPr lang="it-IT" sz="4000" dirty="0" smtClean="0"/>
              <a:t>NASCE CON </a:t>
            </a:r>
          </a:p>
          <a:p>
            <a:pPr algn="ctr"/>
            <a:r>
              <a:rPr lang="it-IT" sz="4000" dirty="0" smtClean="0"/>
              <a:t>“</a:t>
            </a:r>
            <a:r>
              <a:rPr lang="it-IT" sz="4800" b="1" dirty="0" smtClean="0"/>
              <a:t>ESSERE E TEMPO</a:t>
            </a:r>
            <a:r>
              <a:rPr lang="it-IT" sz="4000" dirty="0" smtClean="0"/>
              <a:t>” </a:t>
            </a:r>
          </a:p>
          <a:p>
            <a:pPr algn="ctr"/>
            <a:r>
              <a:rPr lang="it-IT" sz="4000" dirty="0" err="1" smtClean="0"/>
              <a:t>DI</a:t>
            </a:r>
            <a:r>
              <a:rPr lang="it-IT" sz="4000" dirty="0" smtClean="0"/>
              <a:t> </a:t>
            </a:r>
            <a:r>
              <a:rPr lang="it-IT" sz="4400" dirty="0" smtClean="0">
                <a:solidFill>
                  <a:srgbClr val="FF0000"/>
                </a:solidFill>
                <a:effectLst>
                  <a:outerShdw blurRad="38100" dist="38100" dir="2700000" algn="tl">
                    <a:srgbClr val="000000">
                      <a:alpha val="43137"/>
                    </a:srgbClr>
                  </a:outerShdw>
                </a:effectLst>
              </a:rPr>
              <a:t>HEIDEGGER</a:t>
            </a:r>
            <a:endParaRPr lang="it-IT" sz="4400"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isualizza immagine di origine"/>
          <p:cNvPicPr>
            <a:picLocks noChangeAspect="1" noChangeArrowheads="1"/>
          </p:cNvPicPr>
          <p:nvPr/>
        </p:nvPicPr>
        <p:blipFill>
          <a:blip r:embed="rId2" cstate="print"/>
          <a:srcRect/>
          <a:stretch>
            <a:fillRect/>
          </a:stretch>
        </p:blipFill>
        <p:spPr bwMode="auto">
          <a:xfrm>
            <a:off x="0" y="0"/>
            <a:ext cx="7724474" cy="5143500"/>
          </a:xfrm>
          <a:prstGeom prst="rect">
            <a:avLst/>
          </a:prstGeom>
          <a:noFill/>
        </p:spPr>
      </p:pic>
      <p:sp>
        <p:nvSpPr>
          <p:cNvPr id="2" name="CasellaDiTesto 1"/>
          <p:cNvSpPr txBox="1"/>
          <p:nvPr/>
        </p:nvSpPr>
        <p:spPr>
          <a:xfrm>
            <a:off x="3571868" y="285734"/>
            <a:ext cx="5143536" cy="452431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4000" dirty="0" smtClean="0"/>
              <a:t>“PRENDERSI </a:t>
            </a:r>
            <a:r>
              <a:rPr lang="it-IT" sz="4800" b="1" dirty="0" smtClean="0">
                <a:solidFill>
                  <a:srgbClr val="FF0000"/>
                </a:solidFill>
                <a:effectLst>
                  <a:outerShdw blurRad="38100" dist="38100" dir="2700000" algn="tl">
                    <a:srgbClr val="000000">
                      <a:alpha val="43137"/>
                    </a:srgbClr>
                  </a:outerShdw>
                </a:effectLst>
              </a:rPr>
              <a:t>CURA</a:t>
            </a:r>
            <a:r>
              <a:rPr lang="it-IT" sz="4000" dirty="0" smtClean="0"/>
              <a:t> DELLE COSE E </a:t>
            </a:r>
            <a:r>
              <a:rPr lang="it-IT" sz="4000" dirty="0" err="1" smtClean="0"/>
              <a:t>DI</a:t>
            </a:r>
            <a:r>
              <a:rPr lang="it-IT" sz="4000" dirty="0" smtClean="0"/>
              <a:t> SE’” </a:t>
            </a:r>
          </a:p>
          <a:p>
            <a:pPr algn="ctr"/>
            <a:r>
              <a:rPr lang="it-IT" sz="4000" dirty="0" smtClean="0"/>
              <a:t>=</a:t>
            </a:r>
          </a:p>
          <a:p>
            <a:pPr algn="ctr"/>
            <a:r>
              <a:rPr lang="it-IT" sz="4000" dirty="0" smtClean="0"/>
              <a:t>SERVIRSI E UTILIZZARE COSE ED ENTI DEL MONDO DANDO LORO, COSÌ, UN SENSO</a:t>
            </a:r>
            <a:endParaRPr lang="it-IT" sz="4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928794" y="428610"/>
            <a:ext cx="5214974"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4000" b="1" dirty="0" smtClean="0"/>
              <a:t>DUE MODI </a:t>
            </a:r>
            <a:r>
              <a:rPr lang="it-IT" sz="4000" b="1" dirty="0" err="1" smtClean="0"/>
              <a:t>DI</a:t>
            </a:r>
            <a:r>
              <a:rPr lang="it-IT" sz="4000" b="1" dirty="0" smtClean="0"/>
              <a:t> ESISTERE</a:t>
            </a:r>
            <a:endParaRPr lang="it-IT" sz="4000" b="1" dirty="0"/>
          </a:p>
        </p:txBody>
      </p:sp>
      <p:sp>
        <p:nvSpPr>
          <p:cNvPr id="3" name="CasellaDiTesto 2"/>
          <p:cNvSpPr txBox="1"/>
          <p:nvPr/>
        </p:nvSpPr>
        <p:spPr>
          <a:xfrm>
            <a:off x="3143240" y="1643056"/>
            <a:ext cx="2786082" cy="707886"/>
          </a:xfrm>
          <a:prstGeom prst="rect">
            <a:avLst/>
          </a:prstGeom>
          <a:noFill/>
        </p:spPr>
        <p:txBody>
          <a:bodyPr wrap="square" rtlCol="0">
            <a:spAutoFit/>
          </a:bodyPr>
          <a:lstStyle/>
          <a:p>
            <a:pPr algn="ctr"/>
            <a:r>
              <a:rPr lang="it-IT" sz="4000" i="1" dirty="0" smtClean="0"/>
              <a:t>abbracciare</a:t>
            </a:r>
            <a:endParaRPr lang="it-IT" sz="4000" i="1" dirty="0"/>
          </a:p>
        </p:txBody>
      </p:sp>
      <p:sp>
        <p:nvSpPr>
          <p:cNvPr id="4" name="CasellaDiTesto 3"/>
          <p:cNvSpPr txBox="1"/>
          <p:nvPr/>
        </p:nvSpPr>
        <p:spPr>
          <a:xfrm>
            <a:off x="1000100" y="3214692"/>
            <a:ext cx="3286148" cy="1569660"/>
          </a:xfrm>
          <a:prstGeom prst="rect">
            <a:avLst/>
          </a:prstGeom>
          <a:ln w="57150"/>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it-IT" sz="4800" dirty="0" smtClean="0"/>
              <a:t>L’ESISTENZA AUTENTICA</a:t>
            </a:r>
            <a:endParaRPr lang="it-IT" sz="4800" dirty="0"/>
          </a:p>
        </p:txBody>
      </p:sp>
      <p:sp>
        <p:nvSpPr>
          <p:cNvPr id="5" name="CasellaDiTesto 4"/>
          <p:cNvSpPr txBox="1"/>
          <p:nvPr/>
        </p:nvSpPr>
        <p:spPr>
          <a:xfrm>
            <a:off x="4929190" y="3214692"/>
            <a:ext cx="3643338" cy="1569660"/>
          </a:xfrm>
          <a:prstGeom prst="rect">
            <a:avLst/>
          </a:prstGeom>
          <a:ln w="57150"/>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it-IT" sz="4800" dirty="0" smtClean="0"/>
              <a:t>L’ESISTENZA INAUTENTICA</a:t>
            </a:r>
            <a:endParaRPr lang="it-IT" sz="4800" dirty="0"/>
          </a:p>
        </p:txBody>
      </p:sp>
      <p:cxnSp>
        <p:nvCxnSpPr>
          <p:cNvPr id="7" name="Connettore 1 6"/>
          <p:cNvCxnSpPr>
            <a:stCxn id="2" idx="2"/>
            <a:endCxn id="3" idx="0"/>
          </p:cNvCxnSpPr>
          <p:nvPr/>
        </p:nvCxnSpPr>
        <p:spPr>
          <a:xfrm rot="5400000">
            <a:off x="4283001" y="1389776"/>
            <a:ext cx="506560" cy="0"/>
          </a:xfrm>
          <a:prstGeom prst="line">
            <a:avLst/>
          </a:prstGeom>
          <a:ln>
            <a:headEnd type="none" w="med" len="med"/>
            <a:tailEnd type="triangle" w="med" len="med"/>
          </a:ln>
        </p:spPr>
        <p:style>
          <a:lnRef idx="2">
            <a:schemeClr val="accent2"/>
          </a:lnRef>
          <a:fillRef idx="0">
            <a:schemeClr val="accent2"/>
          </a:fillRef>
          <a:effectRef idx="1">
            <a:schemeClr val="accent2"/>
          </a:effectRef>
          <a:fontRef idx="minor">
            <a:schemeClr val="tx1"/>
          </a:fontRef>
        </p:style>
      </p:cxnSp>
      <p:cxnSp>
        <p:nvCxnSpPr>
          <p:cNvPr id="12" name="Connettore 2 11"/>
          <p:cNvCxnSpPr>
            <a:stCxn id="3" idx="2"/>
            <a:endCxn id="4" idx="0"/>
          </p:cNvCxnSpPr>
          <p:nvPr/>
        </p:nvCxnSpPr>
        <p:spPr>
          <a:xfrm rot="5400000">
            <a:off x="3157853" y="1836264"/>
            <a:ext cx="863750" cy="1893107"/>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4" name="Connettore 2 13"/>
          <p:cNvCxnSpPr>
            <a:stCxn id="3" idx="2"/>
            <a:endCxn id="5" idx="0"/>
          </p:cNvCxnSpPr>
          <p:nvPr/>
        </p:nvCxnSpPr>
        <p:spPr>
          <a:xfrm rot="16200000" flipH="1">
            <a:off x="5211695" y="1675528"/>
            <a:ext cx="863750" cy="221457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57158" y="357172"/>
            <a:ext cx="3643338" cy="1569660"/>
          </a:xfrm>
          <a:prstGeom prst="rect">
            <a:avLst/>
          </a:prstGeom>
          <a:ln w="57150"/>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it-IT" sz="4800" dirty="0" smtClean="0"/>
              <a:t>L’ESISTENZA INAUTENTICA</a:t>
            </a:r>
            <a:endParaRPr lang="it-IT" sz="4800" dirty="0"/>
          </a:p>
        </p:txBody>
      </p:sp>
      <p:sp>
        <p:nvSpPr>
          <p:cNvPr id="3" name="CasellaDiTesto 2"/>
          <p:cNvSpPr txBox="1"/>
          <p:nvPr/>
        </p:nvSpPr>
        <p:spPr>
          <a:xfrm>
            <a:off x="1785918" y="2428874"/>
            <a:ext cx="6643734" cy="2308324"/>
          </a:xfrm>
          <a:prstGeom prst="rect">
            <a:avLst/>
          </a:prstGeom>
          <a:noFill/>
        </p:spPr>
        <p:txBody>
          <a:bodyPr wrap="square" rtlCol="0">
            <a:spAutoFit/>
          </a:bodyPr>
          <a:lstStyle/>
          <a:p>
            <a:pPr algn="ctr"/>
            <a:r>
              <a:rPr lang="it-IT" sz="4800" dirty="0" smtClean="0"/>
              <a:t>ADESIONE ACRITICA AL </a:t>
            </a:r>
            <a:r>
              <a:rPr lang="it-IT" sz="4800" b="1" dirty="0" smtClean="0"/>
              <a:t>MODO COMUNE </a:t>
            </a:r>
            <a:r>
              <a:rPr lang="it-IT" sz="4800" dirty="0" err="1" smtClean="0"/>
              <a:t>DI</a:t>
            </a:r>
            <a:r>
              <a:rPr lang="it-IT" sz="4800" dirty="0" smtClean="0"/>
              <a:t> INTENDERE LE COSE</a:t>
            </a:r>
            <a:endParaRPr lang="it-IT" sz="4800" dirty="0"/>
          </a:p>
        </p:txBody>
      </p:sp>
      <p:pic>
        <p:nvPicPr>
          <p:cNvPr id="33794" name="Picture 2" descr="Visualizza immagine di origine"/>
          <p:cNvPicPr>
            <a:picLocks noChangeAspect="1" noChangeArrowheads="1" noCrop="1"/>
          </p:cNvPicPr>
          <p:nvPr/>
        </p:nvPicPr>
        <p:blipFill>
          <a:blip r:embed="rId2" cstate="print"/>
          <a:srcRect/>
          <a:stretch>
            <a:fillRect/>
          </a:stretch>
        </p:blipFill>
        <p:spPr bwMode="auto">
          <a:xfrm>
            <a:off x="6302911" y="0"/>
            <a:ext cx="1999733" cy="2500312"/>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785786" y="428610"/>
            <a:ext cx="7858180"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4800" dirty="0" smtClean="0"/>
              <a:t>IL MONDO È UN INSIEME </a:t>
            </a:r>
            <a:r>
              <a:rPr lang="it-IT" sz="4800" dirty="0" err="1" smtClean="0"/>
              <a:t>DI</a:t>
            </a:r>
            <a:r>
              <a:rPr lang="it-IT" sz="4800" dirty="0" smtClean="0"/>
              <a:t> SIGNIFICATI GIÀ FORMATI</a:t>
            </a:r>
            <a:endParaRPr lang="it-IT" sz="4800" dirty="0"/>
          </a:p>
        </p:txBody>
      </p:sp>
      <p:sp>
        <p:nvSpPr>
          <p:cNvPr id="4" name="CasellaDiTesto 3"/>
          <p:cNvSpPr txBox="1"/>
          <p:nvPr/>
        </p:nvSpPr>
        <p:spPr>
          <a:xfrm>
            <a:off x="285720" y="2928940"/>
            <a:ext cx="6429420" cy="19389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sz="4000" dirty="0" smtClean="0"/>
              <a:t>SI ADERISCE </a:t>
            </a:r>
            <a:r>
              <a:rPr lang="it-IT" sz="4000" b="1" dirty="0" smtClean="0"/>
              <a:t>SENZA CRITICHE </a:t>
            </a:r>
            <a:r>
              <a:rPr lang="it-IT" sz="4000" dirty="0" smtClean="0"/>
              <a:t>ALLA PROSPETTIVA ENTRO CUI SI È NATI</a:t>
            </a:r>
            <a:endParaRPr lang="it-IT" sz="4000" dirty="0"/>
          </a:p>
        </p:txBody>
      </p:sp>
      <p:cxnSp>
        <p:nvCxnSpPr>
          <p:cNvPr id="6" name="Connettore 1 5"/>
          <p:cNvCxnSpPr>
            <a:stCxn id="3" idx="2"/>
            <a:endCxn id="4" idx="0"/>
          </p:cNvCxnSpPr>
          <p:nvPr/>
        </p:nvCxnSpPr>
        <p:spPr>
          <a:xfrm rot="5400000">
            <a:off x="3642318" y="1856382"/>
            <a:ext cx="930670" cy="1214446"/>
          </a:xfrm>
          <a:prstGeom prst="line">
            <a:avLst/>
          </a:prstGeom>
        </p:spPr>
        <p:style>
          <a:lnRef idx="2">
            <a:schemeClr val="accent2"/>
          </a:lnRef>
          <a:fillRef idx="0">
            <a:schemeClr val="accent2"/>
          </a:fillRef>
          <a:effectRef idx="1">
            <a:schemeClr val="accent2"/>
          </a:effectRef>
          <a:fontRef idx="minor">
            <a:schemeClr val="tx1"/>
          </a:fontRef>
        </p:style>
      </p:cxnSp>
      <p:sp>
        <p:nvSpPr>
          <p:cNvPr id="32770" name="AutoShape 2" descr="Visualizza immagine di origine"/>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2772" name="AutoShape 4" descr="Visualizza immagine di origine"/>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2774" name="AutoShape 6" descr="Visualizza immagine di origine"/>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2776" name="AutoShape 8" descr="Visualizza immagine di origine"/>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32778" name="Picture 10" descr="Visualizza immagine di origine"/>
          <p:cNvPicPr>
            <a:picLocks noChangeAspect="1" noChangeArrowheads="1"/>
          </p:cNvPicPr>
          <p:nvPr/>
        </p:nvPicPr>
        <p:blipFill>
          <a:blip r:embed="rId2" cstate="print"/>
          <a:srcRect/>
          <a:stretch>
            <a:fillRect/>
          </a:stretch>
        </p:blipFill>
        <p:spPr bwMode="auto">
          <a:xfrm>
            <a:off x="5929322" y="2285981"/>
            <a:ext cx="2857520" cy="285752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Visualizza immagine di origine"/>
          <p:cNvPicPr>
            <a:picLocks noChangeAspect="1" noChangeArrowheads="1"/>
          </p:cNvPicPr>
          <p:nvPr/>
        </p:nvPicPr>
        <p:blipFill>
          <a:blip r:embed="rId2" cstate="print"/>
          <a:srcRect/>
          <a:stretch>
            <a:fillRect/>
          </a:stretch>
        </p:blipFill>
        <p:spPr bwMode="auto">
          <a:xfrm>
            <a:off x="-1" y="0"/>
            <a:ext cx="4248977" cy="5143500"/>
          </a:xfrm>
          <a:prstGeom prst="rect">
            <a:avLst/>
          </a:prstGeom>
          <a:noFill/>
        </p:spPr>
      </p:pic>
      <p:sp>
        <p:nvSpPr>
          <p:cNvPr id="3" name="CasellaDiTesto 2"/>
          <p:cNvSpPr txBox="1"/>
          <p:nvPr/>
        </p:nvSpPr>
        <p:spPr>
          <a:xfrm>
            <a:off x="642910" y="357172"/>
            <a:ext cx="7858180"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4800" b="1" dirty="0" smtClean="0"/>
              <a:t>DEIEZIONE, CADUTA</a:t>
            </a:r>
            <a:endParaRPr lang="it-IT" sz="4800" b="1" dirty="0"/>
          </a:p>
        </p:txBody>
      </p:sp>
      <p:sp>
        <p:nvSpPr>
          <p:cNvPr id="4" name="CasellaDiTesto 3"/>
          <p:cNvSpPr txBox="1"/>
          <p:nvPr/>
        </p:nvSpPr>
        <p:spPr>
          <a:xfrm>
            <a:off x="3857620" y="1643056"/>
            <a:ext cx="4786346" cy="3170099"/>
          </a:xfrm>
          <a:prstGeom prst="rect">
            <a:avLst/>
          </a:prstGeom>
          <a:solidFill>
            <a:schemeClr val="bg1"/>
          </a:solidFill>
        </p:spPr>
        <p:txBody>
          <a:bodyPr wrap="square" rtlCol="0">
            <a:spAutoFit/>
          </a:bodyPr>
          <a:lstStyle/>
          <a:p>
            <a:r>
              <a:rPr lang="it-IT" sz="4000" dirty="0" smtClean="0"/>
              <a:t>L’ESSERCI </a:t>
            </a:r>
            <a:r>
              <a:rPr lang="it-IT" sz="4000" b="1" dirty="0" smtClean="0"/>
              <a:t>DIMENTICA</a:t>
            </a:r>
            <a:r>
              <a:rPr lang="it-IT" sz="4000" dirty="0" smtClean="0"/>
              <a:t> LA PROPRIA </a:t>
            </a:r>
            <a:r>
              <a:rPr lang="it-IT" sz="4000" b="1" dirty="0" smtClean="0"/>
              <a:t>UNICITÀ</a:t>
            </a:r>
            <a:r>
              <a:rPr lang="it-IT" sz="4000" dirty="0" smtClean="0"/>
              <a:t> E SI </a:t>
            </a:r>
            <a:r>
              <a:rPr lang="it-IT" sz="4000" b="1" dirty="0" smtClean="0"/>
              <a:t>CONFORMA</a:t>
            </a:r>
            <a:r>
              <a:rPr lang="it-IT" sz="4000" dirty="0" smtClean="0"/>
              <a:t>, SI LASCIA </a:t>
            </a:r>
            <a:r>
              <a:rPr lang="it-IT" sz="4000" b="1" dirty="0" err="1" smtClean="0"/>
              <a:t>PLASMARE</a:t>
            </a:r>
            <a:r>
              <a:rPr lang="it-IT" sz="4000" dirty="0" err="1" smtClean="0"/>
              <a:t>…</a:t>
            </a:r>
            <a:r>
              <a:rPr lang="it-IT" sz="4000" dirty="0" smtClean="0"/>
              <a:t> È IN </a:t>
            </a:r>
            <a:r>
              <a:rPr lang="it-IT" sz="4000" b="1" dirty="0" err="1" smtClean="0"/>
              <a:t>BALÌA</a:t>
            </a:r>
            <a:r>
              <a:rPr lang="it-IT" sz="4000" dirty="0" err="1" smtClean="0"/>
              <a:t>…</a:t>
            </a:r>
            <a:endParaRPr lang="it-IT" sz="4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Visualizza immagine di origine"/>
          <p:cNvPicPr>
            <a:picLocks noChangeAspect="1" noChangeArrowheads="1"/>
          </p:cNvPicPr>
          <p:nvPr/>
        </p:nvPicPr>
        <p:blipFill>
          <a:blip r:embed="rId2" cstate="print"/>
          <a:srcRect t="22868" b="32634"/>
          <a:stretch>
            <a:fillRect/>
          </a:stretch>
        </p:blipFill>
        <p:spPr bwMode="auto">
          <a:xfrm>
            <a:off x="1" y="0"/>
            <a:ext cx="9143999" cy="5143500"/>
          </a:xfrm>
          <a:prstGeom prst="rect">
            <a:avLst/>
          </a:prstGeom>
          <a:noFill/>
        </p:spPr>
      </p:pic>
      <p:sp>
        <p:nvSpPr>
          <p:cNvPr id="2" name="CasellaDiTesto 1"/>
          <p:cNvSpPr txBox="1"/>
          <p:nvPr/>
        </p:nvSpPr>
        <p:spPr>
          <a:xfrm>
            <a:off x="357158" y="357172"/>
            <a:ext cx="3286148" cy="1569660"/>
          </a:xfrm>
          <a:prstGeom prst="rect">
            <a:avLst/>
          </a:prstGeom>
          <a:ln w="57150"/>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it-IT" sz="4800" dirty="0" smtClean="0"/>
              <a:t>L’ESISTENZA AUTENTICA</a:t>
            </a:r>
            <a:endParaRPr lang="it-IT" sz="4800" dirty="0"/>
          </a:p>
        </p:txBody>
      </p:sp>
      <p:sp>
        <p:nvSpPr>
          <p:cNvPr id="3" name="CasellaDiTesto 2"/>
          <p:cNvSpPr txBox="1"/>
          <p:nvPr/>
        </p:nvSpPr>
        <p:spPr>
          <a:xfrm>
            <a:off x="4286248" y="1714494"/>
            <a:ext cx="4357718" cy="1569660"/>
          </a:xfrm>
          <a:prstGeom prst="rect">
            <a:avLst/>
          </a:prstGeom>
          <a:solidFill>
            <a:srgbClr val="FFFFFF">
              <a:alpha val="87843"/>
            </a:srgbClr>
          </a:solidFill>
        </p:spPr>
        <p:txBody>
          <a:bodyPr wrap="square" rtlCol="0">
            <a:spAutoFit/>
          </a:bodyPr>
          <a:lstStyle/>
          <a:p>
            <a:pPr algn="ctr"/>
            <a:r>
              <a:rPr lang="it-IT" sz="4800" dirty="0" smtClean="0"/>
              <a:t>ANNUNCIATA DALL’</a:t>
            </a:r>
            <a:r>
              <a:rPr lang="it-IT" sz="4800" dirty="0" smtClean="0">
                <a:solidFill>
                  <a:srgbClr val="FF0000"/>
                </a:solidFill>
                <a:effectLst>
                  <a:outerShdw blurRad="38100" dist="38100" dir="2700000" algn="tl">
                    <a:srgbClr val="000000">
                      <a:alpha val="43137"/>
                    </a:srgbClr>
                  </a:outerShdw>
                </a:effectLst>
              </a:rPr>
              <a:t>ANGOSCIA</a:t>
            </a:r>
            <a:endParaRPr lang="it-IT" sz="4800"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Visualizza immagine di origine"/>
          <p:cNvPicPr>
            <a:picLocks noChangeAspect="1" noChangeArrowheads="1"/>
          </p:cNvPicPr>
          <p:nvPr/>
        </p:nvPicPr>
        <p:blipFill>
          <a:blip r:embed="rId2" cstate="print"/>
          <a:srcRect t="22868" b="32634"/>
          <a:stretch>
            <a:fillRect/>
          </a:stretch>
        </p:blipFill>
        <p:spPr bwMode="auto">
          <a:xfrm>
            <a:off x="1" y="0"/>
            <a:ext cx="9143999" cy="5143500"/>
          </a:xfrm>
          <a:prstGeom prst="rect">
            <a:avLst/>
          </a:prstGeom>
          <a:noFill/>
        </p:spPr>
      </p:pic>
      <p:sp>
        <p:nvSpPr>
          <p:cNvPr id="3" name="CasellaDiTesto 2"/>
          <p:cNvSpPr txBox="1"/>
          <p:nvPr/>
        </p:nvSpPr>
        <p:spPr>
          <a:xfrm>
            <a:off x="428596" y="285734"/>
            <a:ext cx="4357718" cy="830997"/>
          </a:xfrm>
          <a:prstGeom prst="rect">
            <a:avLst/>
          </a:prstGeom>
          <a:solidFill>
            <a:srgbClr val="FFFFFF">
              <a:alpha val="87843"/>
            </a:srgbClr>
          </a:solidFill>
        </p:spPr>
        <p:txBody>
          <a:bodyPr wrap="square" rtlCol="0">
            <a:spAutoFit/>
          </a:bodyPr>
          <a:lstStyle/>
          <a:p>
            <a:pPr algn="ctr"/>
            <a:r>
              <a:rPr lang="it-IT" sz="4800" dirty="0" smtClean="0">
                <a:solidFill>
                  <a:srgbClr val="FF0000"/>
                </a:solidFill>
                <a:effectLst>
                  <a:outerShdw blurRad="38100" dist="38100" dir="2700000" algn="tl">
                    <a:srgbClr val="000000">
                      <a:alpha val="43137"/>
                    </a:srgbClr>
                  </a:outerShdw>
                </a:effectLst>
              </a:rPr>
              <a:t>ANGOSCIA</a:t>
            </a:r>
            <a:endParaRPr lang="it-IT" sz="4800" dirty="0">
              <a:solidFill>
                <a:srgbClr val="FF0000"/>
              </a:solidFill>
              <a:effectLst>
                <a:outerShdw blurRad="38100" dist="38100" dir="2700000" algn="tl">
                  <a:srgbClr val="000000">
                    <a:alpha val="43137"/>
                  </a:srgbClr>
                </a:outerShdw>
              </a:effectLst>
            </a:endParaRPr>
          </a:p>
        </p:txBody>
      </p:sp>
      <p:sp>
        <p:nvSpPr>
          <p:cNvPr id="5" name="CasellaDiTesto 4"/>
          <p:cNvSpPr txBox="1"/>
          <p:nvPr/>
        </p:nvSpPr>
        <p:spPr>
          <a:xfrm>
            <a:off x="1071538" y="1571618"/>
            <a:ext cx="7286676" cy="3046988"/>
          </a:xfrm>
          <a:prstGeom prst="rect">
            <a:avLst/>
          </a:prstGeom>
          <a:solidFill>
            <a:srgbClr val="FFFFFF">
              <a:alpha val="87843"/>
            </a:srgbClr>
          </a:solidFill>
        </p:spPr>
        <p:txBody>
          <a:bodyPr wrap="square" rtlCol="0">
            <a:spAutoFit/>
          </a:bodyPr>
          <a:lstStyle/>
          <a:p>
            <a:pPr algn="ctr"/>
            <a:r>
              <a:rPr lang="it-IT" sz="4800" dirty="0" smtClean="0"/>
              <a:t>NASCE </a:t>
            </a:r>
            <a:r>
              <a:rPr lang="it-IT" sz="4800" dirty="0" err="1" smtClean="0"/>
              <a:t>DI</a:t>
            </a:r>
            <a:r>
              <a:rPr lang="it-IT" sz="4800" dirty="0" smtClean="0"/>
              <a:t> FRONTE ALLA </a:t>
            </a:r>
            <a:r>
              <a:rPr lang="it-IT" sz="4800" b="1" dirty="0" smtClean="0"/>
              <a:t>NULLITÀ</a:t>
            </a:r>
            <a:r>
              <a:rPr lang="it-IT" sz="4800" dirty="0" smtClean="0"/>
              <a:t> DEL MONDO, ALLA </a:t>
            </a:r>
            <a:r>
              <a:rPr lang="it-IT" sz="4800" b="1" dirty="0" smtClean="0"/>
              <a:t>MANCANZA </a:t>
            </a:r>
            <a:r>
              <a:rPr lang="it-IT" sz="4800" b="1" dirty="0" err="1" smtClean="0"/>
              <a:t>DI</a:t>
            </a:r>
            <a:r>
              <a:rPr lang="it-IT" sz="4800" b="1" dirty="0" smtClean="0"/>
              <a:t> SIGNIFICATO </a:t>
            </a:r>
            <a:r>
              <a:rPr lang="it-IT" sz="4800" dirty="0" smtClean="0"/>
              <a:t>INTRINSECO</a:t>
            </a:r>
            <a:endParaRPr lang="it-IT" sz="4800"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Visualizza immagine di origine"/>
          <p:cNvPicPr>
            <a:picLocks noChangeAspect="1" noChangeArrowheads="1"/>
          </p:cNvPicPr>
          <p:nvPr/>
        </p:nvPicPr>
        <p:blipFill>
          <a:blip r:embed="rId2" cstate="print"/>
          <a:srcRect t="22868" b="32634"/>
          <a:stretch>
            <a:fillRect/>
          </a:stretch>
        </p:blipFill>
        <p:spPr bwMode="auto">
          <a:xfrm>
            <a:off x="1" y="0"/>
            <a:ext cx="9143999" cy="5143500"/>
          </a:xfrm>
          <a:prstGeom prst="rect">
            <a:avLst/>
          </a:prstGeom>
          <a:noFill/>
        </p:spPr>
      </p:pic>
      <p:sp>
        <p:nvSpPr>
          <p:cNvPr id="5" name="CasellaDiTesto 4"/>
          <p:cNvSpPr txBox="1"/>
          <p:nvPr/>
        </p:nvSpPr>
        <p:spPr>
          <a:xfrm>
            <a:off x="1071538" y="428610"/>
            <a:ext cx="7286676" cy="1569660"/>
          </a:xfrm>
          <a:prstGeom prst="rect">
            <a:avLst/>
          </a:prstGeom>
          <a:solidFill>
            <a:srgbClr val="FFFFFF">
              <a:alpha val="87843"/>
            </a:srgbClr>
          </a:solidFill>
        </p:spPr>
        <p:txBody>
          <a:bodyPr wrap="square" rtlCol="0">
            <a:spAutoFit/>
          </a:bodyPr>
          <a:lstStyle/>
          <a:p>
            <a:pPr algn="ctr"/>
            <a:r>
              <a:rPr lang="it-IT" sz="4800" b="1" dirty="0" smtClean="0"/>
              <a:t>IL SIGNIFICATO </a:t>
            </a:r>
            <a:r>
              <a:rPr lang="it-IT" sz="4800" dirty="0" smtClean="0"/>
              <a:t>STA NEL </a:t>
            </a:r>
            <a:r>
              <a:rPr lang="it-IT" sz="4800" b="1" dirty="0" smtClean="0">
                <a:solidFill>
                  <a:srgbClr val="FF0000"/>
                </a:solidFill>
                <a:effectLst>
                  <a:outerShdw blurRad="38100" dist="38100" dir="2700000" algn="tl">
                    <a:srgbClr val="000000">
                      <a:alpha val="43137"/>
                    </a:srgbClr>
                  </a:outerShdw>
                </a:effectLst>
              </a:rPr>
              <a:t>PROGETTO</a:t>
            </a:r>
            <a:endParaRPr lang="it-IT" sz="4800" b="1" dirty="0">
              <a:solidFill>
                <a:srgbClr val="FF0000"/>
              </a:solidFill>
              <a:effectLst>
                <a:outerShdw blurRad="38100" dist="38100" dir="2700000" algn="tl">
                  <a:srgbClr val="000000">
                    <a:alpha val="43137"/>
                  </a:srgbClr>
                </a:outerShdw>
              </a:effectLst>
            </a:endParaRPr>
          </a:p>
        </p:txBody>
      </p:sp>
      <p:sp>
        <p:nvSpPr>
          <p:cNvPr id="6" name="CasellaDiTesto 5"/>
          <p:cNvSpPr txBox="1"/>
          <p:nvPr/>
        </p:nvSpPr>
        <p:spPr>
          <a:xfrm>
            <a:off x="1000100" y="2500312"/>
            <a:ext cx="7286676" cy="2308324"/>
          </a:xfrm>
          <a:prstGeom prst="rect">
            <a:avLst/>
          </a:prstGeom>
          <a:solidFill>
            <a:srgbClr val="FFFFFF">
              <a:alpha val="87843"/>
            </a:srgbClr>
          </a:solidFill>
        </p:spPr>
        <p:txBody>
          <a:bodyPr wrap="square" rtlCol="0">
            <a:spAutoFit/>
          </a:bodyPr>
          <a:lstStyle/>
          <a:p>
            <a:pPr algn="ctr"/>
            <a:r>
              <a:rPr lang="it-IT" sz="4800" b="1" dirty="0" smtClean="0"/>
              <a:t>MA L’UOMO, IN SE’, È </a:t>
            </a:r>
          </a:p>
          <a:p>
            <a:pPr algn="ctr"/>
            <a:r>
              <a:rPr lang="it-IT" sz="4800" b="1" dirty="0" smtClean="0"/>
              <a:t>IN-FONDATO, </a:t>
            </a:r>
          </a:p>
          <a:p>
            <a:pPr algn="ctr"/>
            <a:r>
              <a:rPr lang="it-IT" sz="4800" b="1" dirty="0" smtClean="0"/>
              <a:t>PROGETTO </a:t>
            </a:r>
            <a:r>
              <a:rPr lang="it-IT" sz="4800" b="1" dirty="0" err="1" smtClean="0"/>
              <a:t>GETTATO…</a:t>
            </a:r>
            <a:endParaRPr lang="it-IT" sz="4800"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928662" y="214296"/>
            <a:ext cx="7286676" cy="1569660"/>
          </a:xfrm>
          <a:prstGeom prst="rect">
            <a:avLst/>
          </a:prstGeom>
          <a:solidFill>
            <a:srgbClr val="FFFFFF">
              <a:alpha val="87843"/>
            </a:srgbClr>
          </a:solidFill>
        </p:spPr>
        <p:txBody>
          <a:bodyPr wrap="square" rtlCol="0">
            <a:spAutoFit/>
          </a:bodyPr>
          <a:lstStyle/>
          <a:p>
            <a:pPr algn="ctr"/>
            <a:r>
              <a:rPr lang="it-IT" sz="4800" b="1" dirty="0" smtClean="0"/>
              <a:t>È QUI SENZA MOTIVO E SENZA AVERLO DECISO</a:t>
            </a:r>
            <a:endParaRPr lang="it-IT" sz="4800" b="1" dirty="0">
              <a:solidFill>
                <a:srgbClr val="FF0000"/>
              </a:solidFill>
              <a:effectLst>
                <a:outerShdw blurRad="38100" dist="38100" dir="2700000" algn="tl">
                  <a:srgbClr val="000000">
                    <a:alpha val="43137"/>
                  </a:srgbClr>
                </a:outerShdw>
              </a:effectLst>
            </a:endParaRPr>
          </a:p>
        </p:txBody>
      </p:sp>
      <p:pic>
        <p:nvPicPr>
          <p:cNvPr id="41986" name="Picture 2" descr="Visualizza immagine di origine"/>
          <p:cNvPicPr>
            <a:picLocks noChangeAspect="1" noChangeArrowheads="1"/>
          </p:cNvPicPr>
          <p:nvPr/>
        </p:nvPicPr>
        <p:blipFill>
          <a:blip r:embed="rId2" cstate="print"/>
          <a:srcRect/>
          <a:stretch>
            <a:fillRect/>
          </a:stretch>
        </p:blipFill>
        <p:spPr bwMode="auto">
          <a:xfrm>
            <a:off x="3071802" y="1785932"/>
            <a:ext cx="3200325" cy="3143272"/>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descr="Visualizza immagine di origine"/>
          <p:cNvPicPr>
            <a:picLocks noChangeAspect="1" noChangeArrowheads="1"/>
          </p:cNvPicPr>
          <p:nvPr/>
        </p:nvPicPr>
        <p:blipFill>
          <a:blip r:embed="rId2" cstate="print"/>
          <a:srcRect/>
          <a:stretch>
            <a:fillRect/>
          </a:stretch>
        </p:blipFill>
        <p:spPr bwMode="auto">
          <a:xfrm>
            <a:off x="1357290" y="0"/>
            <a:ext cx="7786710" cy="5168538"/>
          </a:xfrm>
          <a:prstGeom prst="rect">
            <a:avLst/>
          </a:prstGeom>
          <a:noFill/>
        </p:spPr>
      </p:pic>
      <p:sp>
        <p:nvSpPr>
          <p:cNvPr id="4" name="CasellaDiTesto 3"/>
          <p:cNvSpPr txBox="1"/>
          <p:nvPr/>
        </p:nvSpPr>
        <p:spPr>
          <a:xfrm>
            <a:off x="0" y="0"/>
            <a:ext cx="5786446" cy="5155257"/>
          </a:xfrm>
          <a:prstGeom prst="rect">
            <a:avLst/>
          </a:prstGeom>
          <a:solidFill>
            <a:srgbClr val="FFFFFF">
              <a:alpha val="87843"/>
            </a:srgbClr>
          </a:solidFill>
        </p:spPr>
        <p:txBody>
          <a:bodyPr wrap="square" rtlCol="0">
            <a:spAutoFit/>
          </a:bodyPr>
          <a:lstStyle/>
          <a:p>
            <a:pPr algn="ctr"/>
            <a:r>
              <a:rPr lang="it-IT" sz="4700" dirty="0" smtClean="0"/>
              <a:t>L’ESSERE UMANO È </a:t>
            </a:r>
            <a:r>
              <a:rPr lang="it-IT" sz="4700" b="1" dirty="0" smtClean="0">
                <a:solidFill>
                  <a:srgbClr val="FF0000"/>
                </a:solidFill>
              </a:rPr>
              <a:t>FONDAMENTO </a:t>
            </a:r>
            <a:r>
              <a:rPr lang="it-IT" sz="4700" b="1" dirty="0" err="1" smtClean="0">
                <a:solidFill>
                  <a:srgbClr val="FF0000"/>
                </a:solidFill>
              </a:rPr>
              <a:t>DI</a:t>
            </a:r>
            <a:r>
              <a:rPr lang="it-IT" sz="4700" b="1" dirty="0" smtClean="0">
                <a:solidFill>
                  <a:srgbClr val="FF0000"/>
                </a:solidFill>
              </a:rPr>
              <a:t> SE STESSO </a:t>
            </a:r>
            <a:r>
              <a:rPr lang="it-IT" sz="4700" dirty="0" smtClean="0"/>
              <a:t>E DEL MONDO MA ANCHE </a:t>
            </a:r>
            <a:r>
              <a:rPr lang="it-IT" sz="4700" b="1" dirty="0" smtClean="0">
                <a:solidFill>
                  <a:srgbClr val="0033CC"/>
                </a:solidFill>
              </a:rPr>
              <a:t>ASSENZA </a:t>
            </a:r>
            <a:r>
              <a:rPr lang="it-IT" sz="4700" b="1" dirty="0" err="1" smtClean="0">
                <a:solidFill>
                  <a:srgbClr val="0033CC"/>
                </a:solidFill>
              </a:rPr>
              <a:t>DI</a:t>
            </a:r>
            <a:r>
              <a:rPr lang="it-IT" sz="4700" b="1" dirty="0" smtClean="0">
                <a:solidFill>
                  <a:srgbClr val="0033CC"/>
                </a:solidFill>
              </a:rPr>
              <a:t> FONDAMENTO</a:t>
            </a:r>
            <a:r>
              <a:rPr lang="it-IT" sz="4700" dirty="0" smtClean="0"/>
              <a:t>, </a:t>
            </a:r>
            <a:r>
              <a:rPr lang="it-IT" sz="4700" b="1" dirty="0" smtClean="0"/>
              <a:t>PROGETTO CHE POGGIA SUL NULLA </a:t>
            </a:r>
            <a:endParaRPr lang="it-IT" sz="4700"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Visualizza immagine di origine"/>
          <p:cNvPicPr>
            <a:picLocks noChangeAspect="1" noChangeArrowheads="1"/>
          </p:cNvPicPr>
          <p:nvPr/>
        </p:nvPicPr>
        <p:blipFill>
          <a:blip r:embed="rId2" cstate="print"/>
          <a:srcRect l="2849" r="5998"/>
          <a:stretch>
            <a:fillRect/>
          </a:stretch>
        </p:blipFill>
        <p:spPr bwMode="auto">
          <a:xfrm>
            <a:off x="0" y="0"/>
            <a:ext cx="9144000" cy="5143500"/>
          </a:xfrm>
          <a:prstGeom prst="rect">
            <a:avLst/>
          </a:prstGeom>
          <a:noFill/>
        </p:spPr>
      </p:pic>
      <p:sp>
        <p:nvSpPr>
          <p:cNvPr id="3" name="CasellaDiTesto 2"/>
          <p:cNvSpPr txBox="1"/>
          <p:nvPr/>
        </p:nvSpPr>
        <p:spPr>
          <a:xfrm>
            <a:off x="642910" y="500048"/>
            <a:ext cx="8001056" cy="830997"/>
          </a:xfrm>
          <a:prstGeom prst="rect">
            <a:avLst/>
          </a:prstGeom>
          <a:solidFill>
            <a:srgbClr val="FFFFFF">
              <a:alpha val="87843"/>
            </a:srgbClr>
          </a:solidFill>
        </p:spPr>
        <p:txBody>
          <a:bodyPr wrap="square" rtlCol="0">
            <a:spAutoFit/>
          </a:bodyPr>
          <a:lstStyle/>
          <a:p>
            <a:pPr algn="ctr"/>
            <a:r>
              <a:rPr lang="it-IT" sz="4800" b="1" dirty="0" smtClean="0"/>
              <a:t>DEBITI VERSO KIERKEGAARD</a:t>
            </a:r>
            <a:endParaRPr lang="it-IT" sz="48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Visualizza immagine di origine"/>
          <p:cNvPicPr>
            <a:picLocks noChangeAspect="1" noChangeArrowheads="1"/>
          </p:cNvPicPr>
          <p:nvPr/>
        </p:nvPicPr>
        <p:blipFill>
          <a:blip r:embed="rId2" cstate="print"/>
          <a:srcRect/>
          <a:stretch>
            <a:fillRect/>
          </a:stretch>
        </p:blipFill>
        <p:spPr bwMode="auto">
          <a:xfrm>
            <a:off x="0" y="0"/>
            <a:ext cx="9197488" cy="5160973"/>
          </a:xfrm>
          <a:prstGeom prst="rect">
            <a:avLst/>
          </a:prstGeom>
          <a:noFill/>
        </p:spPr>
      </p:pic>
      <p:sp>
        <p:nvSpPr>
          <p:cNvPr id="3" name="CasellaDiTesto 2"/>
          <p:cNvSpPr txBox="1"/>
          <p:nvPr/>
        </p:nvSpPr>
        <p:spPr>
          <a:xfrm>
            <a:off x="2571736" y="1285866"/>
            <a:ext cx="4143404" cy="2585323"/>
          </a:xfrm>
          <a:prstGeom prst="rect">
            <a:avLst/>
          </a:prstGeom>
          <a:noFill/>
        </p:spPr>
        <p:txBody>
          <a:bodyPr wrap="square" rtlCol="0">
            <a:spAutoFit/>
          </a:bodyPr>
          <a:lstStyle/>
          <a:p>
            <a:pPr algn="ctr"/>
            <a:r>
              <a:rPr lang="it-IT" sz="5400" dirty="0" smtClean="0">
                <a:solidFill>
                  <a:srgbClr val="FF0000"/>
                </a:solidFill>
              </a:rPr>
              <a:t>L’ANGOSCIA RIVELA QUEL NULLA</a:t>
            </a:r>
            <a:endParaRPr lang="it-IT" sz="5400" dirty="0">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Visualizza immagine di origine"/>
          <p:cNvPicPr>
            <a:picLocks noChangeAspect="1" noChangeArrowheads="1"/>
          </p:cNvPicPr>
          <p:nvPr/>
        </p:nvPicPr>
        <p:blipFill>
          <a:blip r:embed="rId2" cstate="print"/>
          <a:srcRect t="22868" b="32634"/>
          <a:stretch>
            <a:fillRect/>
          </a:stretch>
        </p:blipFill>
        <p:spPr bwMode="auto">
          <a:xfrm>
            <a:off x="1" y="0"/>
            <a:ext cx="9143999" cy="5143500"/>
          </a:xfrm>
          <a:prstGeom prst="rect">
            <a:avLst/>
          </a:prstGeom>
          <a:noFill/>
        </p:spPr>
      </p:pic>
      <p:sp>
        <p:nvSpPr>
          <p:cNvPr id="5" name="CasellaDiTesto 4"/>
          <p:cNvSpPr txBox="1"/>
          <p:nvPr/>
        </p:nvSpPr>
        <p:spPr>
          <a:xfrm>
            <a:off x="1071538" y="428610"/>
            <a:ext cx="7286676" cy="830997"/>
          </a:xfrm>
          <a:prstGeom prst="rect">
            <a:avLst/>
          </a:prstGeom>
          <a:solidFill>
            <a:srgbClr val="FFFFFF">
              <a:alpha val="87843"/>
            </a:srgbClr>
          </a:solidFill>
        </p:spPr>
        <p:txBody>
          <a:bodyPr wrap="square" rtlCol="0">
            <a:spAutoFit/>
          </a:bodyPr>
          <a:lstStyle/>
          <a:p>
            <a:pPr algn="ctr"/>
            <a:r>
              <a:rPr lang="it-IT" sz="4800" b="1" dirty="0" smtClean="0">
                <a:solidFill>
                  <a:srgbClr val="FF0000"/>
                </a:solidFill>
                <a:effectLst>
                  <a:outerShdw blurRad="38100" dist="38100" dir="2700000" algn="tl">
                    <a:srgbClr val="000000">
                      <a:alpha val="43137"/>
                    </a:srgbClr>
                  </a:outerShdw>
                </a:effectLst>
              </a:rPr>
              <a:t>ANGOSCIA</a:t>
            </a:r>
            <a:endParaRPr lang="it-IT" sz="4800" b="1" dirty="0">
              <a:solidFill>
                <a:srgbClr val="FF0000"/>
              </a:solidFill>
              <a:effectLst>
                <a:outerShdw blurRad="38100" dist="38100" dir="2700000" algn="tl">
                  <a:srgbClr val="000000">
                    <a:alpha val="43137"/>
                  </a:srgbClr>
                </a:outerShdw>
              </a:effectLst>
            </a:endParaRPr>
          </a:p>
        </p:txBody>
      </p:sp>
      <p:sp>
        <p:nvSpPr>
          <p:cNvPr id="7" name="CasellaDiTesto 6"/>
          <p:cNvSpPr txBox="1"/>
          <p:nvPr/>
        </p:nvSpPr>
        <p:spPr>
          <a:xfrm>
            <a:off x="285720" y="1857370"/>
            <a:ext cx="2286016" cy="3046988"/>
          </a:xfrm>
          <a:prstGeom prst="rect">
            <a:avLst/>
          </a:prstGeom>
          <a:solidFill>
            <a:srgbClr val="FFFFFF">
              <a:alpha val="89804"/>
            </a:srgbClr>
          </a:solidFill>
        </p:spPr>
        <p:style>
          <a:lnRef idx="2">
            <a:schemeClr val="accent6"/>
          </a:lnRef>
          <a:fillRef idx="1">
            <a:schemeClr val="lt1"/>
          </a:fillRef>
          <a:effectRef idx="0">
            <a:schemeClr val="accent6"/>
          </a:effectRef>
          <a:fontRef idx="minor">
            <a:schemeClr val="dk1"/>
          </a:fontRef>
        </p:style>
        <p:txBody>
          <a:bodyPr wrap="square" rtlCol="0">
            <a:spAutoFit/>
          </a:bodyPr>
          <a:lstStyle/>
          <a:p>
            <a:endParaRPr lang="it-IT" sz="4800" b="1" dirty="0" smtClean="0"/>
          </a:p>
          <a:p>
            <a:endParaRPr lang="it-IT" sz="4800" b="1" dirty="0"/>
          </a:p>
          <a:p>
            <a:endParaRPr lang="it-IT" sz="4800" b="1" dirty="0" smtClean="0"/>
          </a:p>
          <a:p>
            <a:pPr algn="ctr"/>
            <a:r>
              <a:rPr lang="it-IT" sz="4800" b="1" dirty="0" smtClean="0"/>
              <a:t>NULLA</a:t>
            </a:r>
            <a:endParaRPr lang="it-IT" sz="4800" b="1" dirty="0"/>
          </a:p>
        </p:txBody>
      </p:sp>
      <p:sp>
        <p:nvSpPr>
          <p:cNvPr id="8" name="CasellaDiTesto 7"/>
          <p:cNvSpPr txBox="1"/>
          <p:nvPr/>
        </p:nvSpPr>
        <p:spPr>
          <a:xfrm>
            <a:off x="2857488" y="1857370"/>
            <a:ext cx="3143272" cy="3046988"/>
          </a:xfrm>
          <a:prstGeom prst="rect">
            <a:avLst/>
          </a:prstGeom>
          <a:solidFill>
            <a:srgbClr val="FFFFFF">
              <a:alpha val="89804"/>
            </a:srgbClr>
          </a:solidFill>
        </p:spPr>
        <p:style>
          <a:lnRef idx="2">
            <a:schemeClr val="accent6"/>
          </a:lnRef>
          <a:fillRef idx="1">
            <a:schemeClr val="lt1"/>
          </a:fillRef>
          <a:effectRef idx="0">
            <a:schemeClr val="accent6"/>
          </a:effectRef>
          <a:fontRef idx="minor">
            <a:schemeClr val="dk1"/>
          </a:fontRef>
        </p:style>
        <p:txBody>
          <a:bodyPr wrap="square" rtlCol="0">
            <a:spAutoFit/>
          </a:bodyPr>
          <a:lstStyle/>
          <a:p>
            <a:endParaRPr lang="it-IT" sz="4800" b="1" dirty="0" smtClean="0"/>
          </a:p>
          <a:p>
            <a:endParaRPr lang="it-IT" sz="4800" b="1" dirty="0"/>
          </a:p>
          <a:p>
            <a:endParaRPr lang="it-IT" sz="4800" b="1" dirty="0" smtClean="0"/>
          </a:p>
          <a:p>
            <a:pPr algn="ctr"/>
            <a:r>
              <a:rPr lang="it-IT" sz="4800" b="1" dirty="0" smtClean="0"/>
              <a:t>FINITUDINE</a:t>
            </a:r>
            <a:endParaRPr lang="it-IT" sz="4800" b="1" dirty="0"/>
          </a:p>
        </p:txBody>
      </p:sp>
      <p:sp>
        <p:nvSpPr>
          <p:cNvPr id="9" name="CasellaDiTesto 8"/>
          <p:cNvSpPr txBox="1"/>
          <p:nvPr/>
        </p:nvSpPr>
        <p:spPr>
          <a:xfrm>
            <a:off x="6286512" y="1857370"/>
            <a:ext cx="2643206" cy="3046988"/>
          </a:xfrm>
          <a:prstGeom prst="rect">
            <a:avLst/>
          </a:prstGeom>
          <a:solidFill>
            <a:srgbClr val="FFFFFF">
              <a:alpha val="89804"/>
            </a:srgbClr>
          </a:solidFill>
        </p:spPr>
        <p:style>
          <a:lnRef idx="2">
            <a:schemeClr val="accent6"/>
          </a:lnRef>
          <a:fillRef idx="1">
            <a:schemeClr val="lt1"/>
          </a:fillRef>
          <a:effectRef idx="0">
            <a:schemeClr val="accent6"/>
          </a:effectRef>
          <a:fontRef idx="minor">
            <a:schemeClr val="dk1"/>
          </a:fontRef>
        </p:style>
        <p:txBody>
          <a:bodyPr wrap="square" rtlCol="0">
            <a:spAutoFit/>
          </a:bodyPr>
          <a:lstStyle/>
          <a:p>
            <a:endParaRPr lang="it-IT" sz="4800" b="1" dirty="0" smtClean="0"/>
          </a:p>
          <a:p>
            <a:endParaRPr lang="it-IT" sz="4800" b="1" dirty="0"/>
          </a:p>
          <a:p>
            <a:endParaRPr lang="it-IT" sz="4800" b="1" dirty="0" smtClean="0"/>
          </a:p>
          <a:p>
            <a:pPr algn="ctr"/>
            <a:r>
              <a:rPr lang="it-IT" sz="4800" b="1" dirty="0" smtClean="0"/>
              <a:t>MORTE</a:t>
            </a:r>
            <a:endParaRPr lang="it-IT" sz="4800" b="1" dirty="0"/>
          </a:p>
        </p:txBody>
      </p:sp>
      <p:sp>
        <p:nvSpPr>
          <p:cNvPr id="6" name="CasellaDiTesto 5"/>
          <p:cNvSpPr txBox="1"/>
          <p:nvPr/>
        </p:nvSpPr>
        <p:spPr>
          <a:xfrm>
            <a:off x="1000100" y="2500312"/>
            <a:ext cx="7286676" cy="830997"/>
          </a:xfrm>
          <a:prstGeom prst="rect">
            <a:avLst/>
          </a:prstGeom>
          <a:solidFill>
            <a:srgbClr val="FFFFFF">
              <a:alpha val="87843"/>
            </a:srgbClr>
          </a:solidFill>
        </p:spPr>
        <p:txBody>
          <a:bodyPr wrap="square" rtlCol="0">
            <a:spAutoFit/>
          </a:bodyPr>
          <a:lstStyle/>
          <a:p>
            <a:pPr algn="ctr"/>
            <a:r>
              <a:rPr lang="it-IT" sz="4800" b="1" dirty="0" smtClean="0"/>
              <a:t>UOMO IN RELAZIONE A</a:t>
            </a:r>
            <a:endParaRPr lang="it-IT" sz="4800"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Visualizza immagine di origine"/>
          <p:cNvPicPr>
            <a:picLocks noChangeAspect="1" noChangeArrowheads="1"/>
          </p:cNvPicPr>
          <p:nvPr/>
        </p:nvPicPr>
        <p:blipFill>
          <a:blip r:embed="rId2" cstate="print"/>
          <a:srcRect b="13024"/>
          <a:stretch>
            <a:fillRect/>
          </a:stretch>
        </p:blipFill>
        <p:spPr bwMode="auto">
          <a:xfrm>
            <a:off x="0" y="0"/>
            <a:ext cx="9144000" cy="5143500"/>
          </a:xfrm>
          <a:prstGeom prst="rect">
            <a:avLst/>
          </a:prstGeom>
          <a:noFill/>
        </p:spPr>
      </p:pic>
      <p:sp>
        <p:nvSpPr>
          <p:cNvPr id="2" name="CasellaDiTesto 1"/>
          <p:cNvSpPr txBox="1"/>
          <p:nvPr/>
        </p:nvSpPr>
        <p:spPr>
          <a:xfrm>
            <a:off x="928662" y="500048"/>
            <a:ext cx="7572428" cy="1569660"/>
          </a:xfrm>
          <a:prstGeom prst="rect">
            <a:avLst/>
          </a:prstGeom>
          <a:solidFill>
            <a:srgbClr val="FFFFFF">
              <a:alpha val="89804"/>
            </a:srgbClr>
          </a:solidFill>
        </p:spPr>
        <p:txBody>
          <a:bodyPr wrap="square" rtlCol="0">
            <a:spAutoFit/>
          </a:bodyPr>
          <a:lstStyle/>
          <a:p>
            <a:pPr algn="ctr"/>
            <a:r>
              <a:rPr lang="it-IT" sz="4800" b="1" dirty="0" smtClean="0"/>
              <a:t>L’UOMO TENDE A SFUGGIRE IL PENSIERO DELLA MORTE</a:t>
            </a:r>
            <a:endParaRPr lang="it-IT" sz="4800" b="1" dirty="0"/>
          </a:p>
        </p:txBody>
      </p:sp>
      <p:sp>
        <p:nvSpPr>
          <p:cNvPr id="4" name="CasellaDiTesto 3"/>
          <p:cNvSpPr txBox="1"/>
          <p:nvPr/>
        </p:nvSpPr>
        <p:spPr>
          <a:xfrm>
            <a:off x="857224" y="3357568"/>
            <a:ext cx="7572428" cy="1569660"/>
          </a:xfrm>
          <a:prstGeom prst="rect">
            <a:avLst/>
          </a:prstGeom>
          <a:solidFill>
            <a:srgbClr val="FFFFFF">
              <a:alpha val="89804"/>
            </a:srgbClr>
          </a:solidFill>
        </p:spPr>
        <p:txBody>
          <a:bodyPr wrap="square" rtlCol="0">
            <a:spAutoFit/>
          </a:bodyPr>
          <a:lstStyle/>
          <a:p>
            <a:pPr algn="ctr"/>
            <a:r>
              <a:rPr lang="it-IT" sz="4800" b="1" dirty="0" smtClean="0"/>
              <a:t>MA È LA POSSIBILITÀ PIÙ PROPRIA E CERTA</a:t>
            </a:r>
            <a:endParaRPr lang="it-IT" sz="4800"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Visualizza immagine di origine"/>
          <p:cNvPicPr>
            <a:picLocks noChangeAspect="1" noChangeArrowheads="1"/>
          </p:cNvPicPr>
          <p:nvPr/>
        </p:nvPicPr>
        <p:blipFill>
          <a:blip r:embed="rId2" cstate="print"/>
          <a:srcRect t="12500" b="19792"/>
          <a:stretch>
            <a:fillRect/>
          </a:stretch>
        </p:blipFill>
        <p:spPr bwMode="auto">
          <a:xfrm>
            <a:off x="1142976" y="0"/>
            <a:ext cx="7200865" cy="5143500"/>
          </a:xfrm>
          <a:prstGeom prst="rect">
            <a:avLst/>
          </a:prstGeom>
          <a:ln>
            <a:noFill/>
          </a:ln>
          <a:effectLst>
            <a:softEdge rad="112500"/>
          </a:effectLst>
        </p:spPr>
      </p:pic>
      <p:sp>
        <p:nvSpPr>
          <p:cNvPr id="3" name="CasellaDiTesto 2"/>
          <p:cNvSpPr txBox="1"/>
          <p:nvPr/>
        </p:nvSpPr>
        <p:spPr>
          <a:xfrm>
            <a:off x="928662" y="500048"/>
            <a:ext cx="7572428" cy="1569660"/>
          </a:xfrm>
          <a:prstGeom prst="rect">
            <a:avLst/>
          </a:prstGeom>
          <a:solidFill>
            <a:srgbClr val="FFFFFF">
              <a:alpha val="89804"/>
            </a:srgbClr>
          </a:solidFill>
        </p:spPr>
        <p:txBody>
          <a:bodyPr wrap="square" rtlCol="0">
            <a:spAutoFit/>
          </a:bodyPr>
          <a:lstStyle/>
          <a:p>
            <a:pPr algn="ctr"/>
            <a:r>
              <a:rPr lang="it-IT" sz="4800" b="1" dirty="0" smtClean="0"/>
              <a:t>L’ESSERE-PER-LA-MORTE</a:t>
            </a:r>
          </a:p>
          <a:p>
            <a:pPr algn="ctr"/>
            <a:r>
              <a:rPr lang="it-IT" sz="4800" b="1" dirty="0" smtClean="0"/>
              <a:t>HA VALENZA POSITIVA</a:t>
            </a:r>
            <a:endParaRPr lang="it-IT" sz="4800"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Visualizza immagine di origine"/>
          <p:cNvPicPr>
            <a:picLocks noChangeAspect="1" noChangeArrowheads="1"/>
          </p:cNvPicPr>
          <p:nvPr/>
        </p:nvPicPr>
        <p:blipFill>
          <a:blip r:embed="rId2" cstate="print"/>
          <a:srcRect/>
          <a:stretch>
            <a:fillRect/>
          </a:stretch>
        </p:blipFill>
        <p:spPr bwMode="auto">
          <a:xfrm>
            <a:off x="1214414" y="214296"/>
            <a:ext cx="7007225" cy="3460750"/>
          </a:xfrm>
          <a:prstGeom prst="rect">
            <a:avLst/>
          </a:prstGeom>
          <a:noFill/>
        </p:spPr>
      </p:pic>
      <p:sp>
        <p:nvSpPr>
          <p:cNvPr id="3" name="CasellaDiTesto 2"/>
          <p:cNvSpPr txBox="1"/>
          <p:nvPr/>
        </p:nvSpPr>
        <p:spPr>
          <a:xfrm>
            <a:off x="0" y="3143254"/>
            <a:ext cx="9144000" cy="1569660"/>
          </a:xfrm>
          <a:prstGeom prst="rect">
            <a:avLst/>
          </a:prstGeom>
          <a:solidFill>
            <a:srgbClr val="FFFFFF">
              <a:alpha val="89804"/>
            </a:srgbClr>
          </a:solidFill>
        </p:spPr>
        <p:txBody>
          <a:bodyPr wrap="square" rtlCol="0">
            <a:spAutoFit/>
          </a:bodyPr>
          <a:lstStyle/>
          <a:p>
            <a:pPr algn="ctr"/>
            <a:r>
              <a:rPr lang="it-IT" sz="4800" b="1" dirty="0" smtClean="0"/>
              <a:t>PONE L’UOMO DAVANTI ALLA NECESSITÀ DELLA SCELTA</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Visualizza immagine di origine"/>
          <p:cNvPicPr>
            <a:picLocks noChangeAspect="1" noChangeArrowheads="1"/>
          </p:cNvPicPr>
          <p:nvPr/>
        </p:nvPicPr>
        <p:blipFill>
          <a:blip r:embed="rId2" cstate="print"/>
          <a:srcRect b="9998"/>
          <a:stretch>
            <a:fillRect/>
          </a:stretch>
        </p:blipFill>
        <p:spPr bwMode="auto">
          <a:xfrm>
            <a:off x="0" y="0"/>
            <a:ext cx="9144000" cy="5143500"/>
          </a:xfrm>
          <a:prstGeom prst="rect">
            <a:avLst/>
          </a:prstGeom>
          <a:noFill/>
        </p:spPr>
      </p:pic>
      <p:sp>
        <p:nvSpPr>
          <p:cNvPr id="2" name="CasellaDiTesto 1"/>
          <p:cNvSpPr txBox="1"/>
          <p:nvPr/>
        </p:nvSpPr>
        <p:spPr>
          <a:xfrm>
            <a:off x="0" y="1071552"/>
            <a:ext cx="9144000" cy="1569660"/>
          </a:xfrm>
          <a:prstGeom prst="rect">
            <a:avLst/>
          </a:prstGeom>
          <a:solidFill>
            <a:srgbClr val="FFFFFF">
              <a:alpha val="89804"/>
            </a:srgbClr>
          </a:solidFill>
        </p:spPr>
        <p:txBody>
          <a:bodyPr wrap="square" rtlCol="0">
            <a:spAutoFit/>
          </a:bodyPr>
          <a:lstStyle/>
          <a:p>
            <a:pPr algn="ctr"/>
            <a:r>
              <a:rPr lang="it-IT" sz="4800" b="1" dirty="0" smtClean="0"/>
              <a:t>ASSUNZIONE </a:t>
            </a:r>
            <a:r>
              <a:rPr lang="it-IT" sz="4800" b="1" dirty="0" err="1" smtClean="0"/>
              <a:t>DI</a:t>
            </a:r>
            <a:r>
              <a:rPr lang="it-IT" sz="4800" b="1" dirty="0" smtClean="0"/>
              <a:t> </a:t>
            </a:r>
            <a:r>
              <a:rPr lang="it-IT" sz="4800" b="1" dirty="0" smtClean="0">
                <a:solidFill>
                  <a:srgbClr val="FF0000"/>
                </a:solidFill>
              </a:rPr>
              <a:t>RESPONSABILITÀ</a:t>
            </a:r>
            <a:r>
              <a:rPr lang="it-IT" sz="4800" b="1" dirty="0" smtClean="0"/>
              <a:t> </a:t>
            </a:r>
            <a:r>
              <a:rPr lang="it-IT" sz="4800" b="1" dirty="0" err="1" smtClean="0"/>
              <a:t>DI</a:t>
            </a:r>
            <a:r>
              <a:rPr lang="it-IT" sz="4800" b="1" dirty="0" smtClean="0"/>
              <a:t> SÉ, </a:t>
            </a:r>
            <a:r>
              <a:rPr lang="it-IT" sz="4800" b="1" dirty="0" smtClean="0">
                <a:solidFill>
                  <a:srgbClr val="FF0000"/>
                </a:solidFill>
              </a:rPr>
              <a:t>CURA</a:t>
            </a:r>
            <a:r>
              <a:rPr lang="it-IT" sz="4800" b="1" dirty="0" smtClean="0"/>
              <a:t> </a:t>
            </a:r>
            <a:r>
              <a:rPr lang="it-IT" sz="4800" b="1" dirty="0" err="1" smtClean="0"/>
              <a:t>DI</a:t>
            </a:r>
            <a:r>
              <a:rPr lang="it-IT" sz="4800" b="1" dirty="0" smtClean="0"/>
              <a:t> SÈ</a:t>
            </a:r>
          </a:p>
        </p:txBody>
      </p:sp>
      <p:sp>
        <p:nvSpPr>
          <p:cNvPr id="3" name="CasellaDiTesto 2"/>
          <p:cNvSpPr txBox="1"/>
          <p:nvPr/>
        </p:nvSpPr>
        <p:spPr>
          <a:xfrm>
            <a:off x="0" y="3000378"/>
            <a:ext cx="9144000" cy="830997"/>
          </a:xfrm>
          <a:prstGeom prst="rect">
            <a:avLst/>
          </a:prstGeom>
          <a:solidFill>
            <a:srgbClr val="FFFFFF">
              <a:alpha val="89804"/>
            </a:srgbClr>
          </a:solidFill>
        </p:spPr>
        <p:txBody>
          <a:bodyPr wrap="square" rtlCol="0">
            <a:spAutoFit/>
          </a:bodyPr>
          <a:lstStyle/>
          <a:p>
            <a:pPr algn="ctr"/>
            <a:r>
              <a:rPr lang="it-IT" sz="4800" b="1" dirty="0" smtClean="0"/>
              <a:t>CIÒ DÀ </a:t>
            </a:r>
            <a:r>
              <a:rPr lang="it-IT" sz="4800" b="1" dirty="0" smtClean="0">
                <a:solidFill>
                  <a:srgbClr val="FF0000"/>
                </a:solidFill>
              </a:rPr>
              <a:t>SENSO</a:t>
            </a:r>
            <a:r>
              <a:rPr lang="it-IT" sz="4800" b="1" dirty="0" smtClean="0"/>
              <a:t> ALLA VITA</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Visualizza immagine di origine"/>
          <p:cNvPicPr>
            <a:picLocks noChangeAspect="1" noChangeArrowheads="1"/>
          </p:cNvPicPr>
          <p:nvPr/>
        </p:nvPicPr>
        <p:blipFill>
          <a:blip r:embed="rId2" cstate="print"/>
          <a:srcRect/>
          <a:stretch>
            <a:fillRect/>
          </a:stretch>
        </p:blipFill>
        <p:spPr bwMode="auto">
          <a:xfrm>
            <a:off x="0" y="0"/>
            <a:ext cx="9137307" cy="5143500"/>
          </a:xfrm>
          <a:prstGeom prst="rect">
            <a:avLst/>
          </a:prstGeom>
          <a:noFill/>
        </p:spPr>
      </p:pic>
      <p:sp>
        <p:nvSpPr>
          <p:cNvPr id="3" name="CasellaDiTesto 2"/>
          <p:cNvSpPr txBox="1"/>
          <p:nvPr/>
        </p:nvSpPr>
        <p:spPr>
          <a:xfrm>
            <a:off x="285720" y="2928940"/>
            <a:ext cx="4214842" cy="1754326"/>
          </a:xfrm>
          <a:prstGeom prst="rect">
            <a:avLst/>
          </a:prstGeom>
          <a:solidFill>
            <a:srgbClr val="FFFFFF">
              <a:alpha val="89804"/>
            </a:srgbClr>
          </a:solidFill>
        </p:spPr>
        <p:txBody>
          <a:bodyPr wrap="square" rtlCol="0">
            <a:spAutoFit/>
          </a:bodyPr>
          <a:lstStyle/>
          <a:p>
            <a:pPr algn="ctr"/>
            <a:r>
              <a:rPr lang="it-IT" sz="6000" b="1" dirty="0" smtClean="0"/>
              <a:t>SARTRE</a:t>
            </a:r>
            <a:r>
              <a:rPr lang="it-IT" sz="4800" b="1" dirty="0" smtClean="0"/>
              <a:t> </a:t>
            </a:r>
          </a:p>
          <a:p>
            <a:pPr algn="ctr"/>
            <a:r>
              <a:rPr lang="it-IT" sz="4800" b="1" dirty="0" smtClean="0"/>
              <a:t>(1905-1980)</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Visualizza immagine di origine"/>
          <p:cNvPicPr>
            <a:picLocks noChangeAspect="1" noChangeArrowheads="1"/>
          </p:cNvPicPr>
          <p:nvPr/>
        </p:nvPicPr>
        <p:blipFill>
          <a:blip r:embed="rId2" cstate="print"/>
          <a:srcRect b="16025"/>
          <a:stretch>
            <a:fillRect/>
          </a:stretch>
        </p:blipFill>
        <p:spPr bwMode="auto">
          <a:xfrm>
            <a:off x="0" y="0"/>
            <a:ext cx="9144000" cy="5143500"/>
          </a:xfrm>
          <a:prstGeom prst="rect">
            <a:avLst/>
          </a:prstGeom>
          <a:noFill/>
        </p:spPr>
      </p:pic>
      <p:sp>
        <p:nvSpPr>
          <p:cNvPr id="2" name="CasellaDiTesto 1"/>
          <p:cNvSpPr txBox="1"/>
          <p:nvPr/>
        </p:nvSpPr>
        <p:spPr>
          <a:xfrm>
            <a:off x="0" y="1071552"/>
            <a:ext cx="9144000" cy="830997"/>
          </a:xfrm>
          <a:prstGeom prst="rect">
            <a:avLst/>
          </a:prstGeom>
          <a:solidFill>
            <a:srgbClr val="FFFFFF">
              <a:alpha val="89804"/>
            </a:srgbClr>
          </a:solidFill>
        </p:spPr>
        <p:txBody>
          <a:bodyPr wrap="square" rtlCol="0">
            <a:spAutoFit/>
          </a:bodyPr>
          <a:lstStyle/>
          <a:p>
            <a:pPr algn="ctr"/>
            <a:r>
              <a:rPr lang="it-IT" sz="4800" b="1" dirty="0" smtClean="0"/>
              <a:t>ESISTENZIALISMO UMANISTICO</a:t>
            </a:r>
          </a:p>
        </p:txBody>
      </p:sp>
      <p:sp>
        <p:nvSpPr>
          <p:cNvPr id="3" name="Rettangolo 2"/>
          <p:cNvSpPr/>
          <p:nvPr/>
        </p:nvSpPr>
        <p:spPr>
          <a:xfrm>
            <a:off x="214282" y="3643320"/>
            <a:ext cx="3929090" cy="1200329"/>
          </a:xfrm>
          <a:prstGeom prst="rect">
            <a:avLst/>
          </a:prstGeom>
          <a:solidFill>
            <a:srgbClr val="FFFFFF">
              <a:alpha val="89804"/>
            </a:srgbClr>
          </a:solidFill>
        </p:spPr>
        <p:txBody>
          <a:bodyPr wrap="square">
            <a:spAutoFit/>
          </a:bodyPr>
          <a:lstStyle/>
          <a:p>
            <a:pPr algn="ctr"/>
            <a:r>
              <a:rPr lang="it-IT" sz="2400" i="1" dirty="0"/>
              <a:t>la soluzione ai problemi dell’esistenza non può essere trovata fuori di noi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1"/>
          <p:cNvSpPr>
            <a:spLocks noChangeArrowheads="1"/>
          </p:cNvSpPr>
          <p:nvPr/>
        </p:nvSpPr>
        <p:spPr bwMode="auto">
          <a:xfrm>
            <a:off x="2143108" y="1214428"/>
            <a:ext cx="4143372"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200" b="1" i="1" u="none" strike="noStrike" cap="none" normalizeH="0" baseline="0" dirty="0" smtClean="0">
                <a:ln>
                  <a:noFill/>
                </a:ln>
                <a:solidFill>
                  <a:srgbClr val="000000"/>
                </a:solidFill>
                <a:effectLst/>
                <a:latin typeface="Arial" pitchFamily="34" charset="0"/>
                <a:ea typeface="TimesNewRomanPSMT"/>
                <a:cs typeface="Times New Roman" pitchFamily="18" charset="0"/>
              </a:rPr>
              <a:t>Nota – Il quartiere di </a:t>
            </a:r>
            <a:r>
              <a:rPr kumimoji="0" lang="it-IT" sz="1200" b="1" i="1" u="none" strike="noStrike" cap="none" normalizeH="0" baseline="0" dirty="0" err="1" smtClean="0">
                <a:ln>
                  <a:noFill/>
                </a:ln>
                <a:solidFill>
                  <a:srgbClr val="000000"/>
                </a:solidFill>
                <a:effectLst/>
                <a:latin typeface="Arial" pitchFamily="34" charset="0"/>
                <a:ea typeface="TimesNewRomanPSMT"/>
                <a:cs typeface="Times New Roman" pitchFamily="18" charset="0"/>
              </a:rPr>
              <a:t>Saint-Germain</a:t>
            </a:r>
            <a:endParaRPr kumimoji="0" lang="it-IT"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dirty="0" smtClean="0">
                <a:ln>
                  <a:noFill/>
                </a:ln>
                <a:solidFill>
                  <a:srgbClr val="000000"/>
                </a:solidFill>
                <a:effectLst/>
                <a:latin typeface="Arial" pitchFamily="34" charset="0"/>
                <a:ea typeface="ArialMT"/>
                <a:cs typeface="Times New Roman" pitchFamily="18" charset="0"/>
              </a:rPr>
              <a:t>Sartre si muove al di fuori degli ambienti accademici; ama scrivere tra la gente, nei caffè, tra vino e sigarette. Per due decenni, dalla fine degli anni Trenta alla fine dei Cinquanta, il piccolo quartiere di </a:t>
            </a:r>
            <a:r>
              <a:rPr kumimoji="0" lang="it-IT" sz="1200" b="0" i="0" u="none" strike="noStrike" cap="none" normalizeH="0" baseline="0" dirty="0" err="1" smtClean="0">
                <a:ln>
                  <a:noFill/>
                </a:ln>
                <a:solidFill>
                  <a:srgbClr val="000000"/>
                </a:solidFill>
                <a:effectLst/>
                <a:latin typeface="Arial" pitchFamily="34" charset="0"/>
                <a:ea typeface="ArialMT"/>
                <a:cs typeface="Times New Roman" pitchFamily="18" charset="0"/>
              </a:rPr>
              <a:t>St.-Germain</a:t>
            </a:r>
            <a:r>
              <a:rPr kumimoji="0" lang="it-IT" sz="1200" b="0" i="0" u="none" strike="noStrike" cap="none" normalizeH="0" baseline="0" dirty="0" smtClean="0">
                <a:ln>
                  <a:noFill/>
                </a:ln>
                <a:solidFill>
                  <a:srgbClr val="000000"/>
                </a:solidFill>
                <a:effectLst/>
                <a:latin typeface="Arial" pitchFamily="34" charset="0"/>
                <a:ea typeface="ArialMT"/>
                <a:cs typeface="Times New Roman" pitchFamily="18" charset="0"/>
              </a:rPr>
              <a:t> diventa il cuore di un vivacissimo gruppo culturale: artisti, intellettuali, drammaturghi, musicisti, cineasti si ritrovano per discutere e lavorare tra i caffè e le </a:t>
            </a:r>
            <a:r>
              <a:rPr kumimoji="0" lang="it-IT" sz="1200" b="0" i="1" u="none" strike="noStrike" cap="none" normalizeH="0" baseline="0" dirty="0" smtClean="0">
                <a:ln>
                  <a:noFill/>
                </a:ln>
                <a:solidFill>
                  <a:srgbClr val="000000"/>
                </a:solidFill>
                <a:effectLst/>
                <a:latin typeface="Arial" pitchFamily="34" charset="0"/>
                <a:ea typeface="Arial-ItalicMT"/>
                <a:cs typeface="Times New Roman" pitchFamily="18" charset="0"/>
              </a:rPr>
              <a:t>brasserie </a:t>
            </a:r>
            <a:r>
              <a:rPr kumimoji="0" lang="it-IT" sz="1200" b="0" i="0" u="none" strike="noStrike" cap="none" normalizeH="0" baseline="0" dirty="0" smtClean="0">
                <a:ln>
                  <a:noFill/>
                </a:ln>
                <a:solidFill>
                  <a:srgbClr val="000000"/>
                </a:solidFill>
                <a:effectLst/>
                <a:latin typeface="Arial" pitchFamily="34" charset="0"/>
                <a:ea typeface="ArialMT"/>
                <a:cs typeface="Times New Roman" pitchFamily="18" charset="0"/>
              </a:rPr>
              <a:t>del quartiere; qui vengono elaborati i volumi di due premi Nobel della letteratura, Sartre e </a:t>
            </a:r>
            <a:r>
              <a:rPr kumimoji="0" lang="it-IT" sz="1200" b="0" i="0" u="none" strike="noStrike" cap="none" normalizeH="0" baseline="0" dirty="0" err="1" smtClean="0">
                <a:ln>
                  <a:noFill/>
                </a:ln>
                <a:solidFill>
                  <a:srgbClr val="000000"/>
                </a:solidFill>
                <a:effectLst/>
                <a:latin typeface="Arial" pitchFamily="34" charset="0"/>
                <a:ea typeface="ArialMT"/>
                <a:cs typeface="Times New Roman" pitchFamily="18" charset="0"/>
              </a:rPr>
              <a:t>Camus</a:t>
            </a:r>
            <a:r>
              <a:rPr kumimoji="0" lang="it-IT" sz="1200" b="0" i="0" u="none" strike="noStrike" cap="none" normalizeH="0" baseline="0" dirty="0" smtClean="0">
                <a:ln>
                  <a:noFill/>
                </a:ln>
                <a:solidFill>
                  <a:srgbClr val="000000"/>
                </a:solidFill>
                <a:effectLst/>
                <a:latin typeface="Arial" pitchFamily="34" charset="0"/>
                <a:ea typeface="ArialMT"/>
                <a:cs typeface="Times New Roman" pitchFamily="18" charset="0"/>
              </a:rPr>
              <a:t>; qui nasce il teatro dell’assurdo di Ionesco, così come le canzoni Jacques </a:t>
            </a:r>
            <a:r>
              <a:rPr kumimoji="0" lang="it-IT" sz="1200" b="0" i="0" u="none" strike="noStrike" cap="none" normalizeH="0" baseline="0" dirty="0" err="1" smtClean="0">
                <a:ln>
                  <a:noFill/>
                </a:ln>
                <a:solidFill>
                  <a:srgbClr val="000000"/>
                </a:solidFill>
                <a:effectLst/>
                <a:latin typeface="Arial" pitchFamily="34" charset="0"/>
                <a:ea typeface="ArialMT"/>
                <a:cs typeface="Times New Roman" pitchFamily="18" charset="0"/>
              </a:rPr>
              <a:t>Brel</a:t>
            </a:r>
            <a:r>
              <a:rPr kumimoji="0" lang="it-IT" sz="1200" b="0" i="0" u="none" strike="noStrike" cap="none" normalizeH="0" baseline="0" dirty="0" smtClean="0">
                <a:ln>
                  <a:noFill/>
                </a:ln>
                <a:solidFill>
                  <a:srgbClr val="000000"/>
                </a:solidFill>
                <a:effectLst/>
                <a:latin typeface="Arial" pitchFamily="34" charset="0"/>
                <a:ea typeface="ArialMT"/>
                <a:cs typeface="Times New Roman" pitchFamily="18" charset="0"/>
              </a:rPr>
              <a:t> e Georges </a:t>
            </a:r>
            <a:r>
              <a:rPr kumimoji="0" lang="it-IT" sz="1200" b="0" i="0" u="none" strike="noStrike" cap="none" normalizeH="0" baseline="0" dirty="0" err="1" smtClean="0">
                <a:ln>
                  <a:noFill/>
                </a:ln>
                <a:solidFill>
                  <a:srgbClr val="000000"/>
                </a:solidFill>
                <a:effectLst/>
                <a:latin typeface="Arial" pitchFamily="34" charset="0"/>
                <a:ea typeface="ArialMT"/>
                <a:cs typeface="Times New Roman" pitchFamily="18" charset="0"/>
              </a:rPr>
              <a:t>Brassens</a:t>
            </a:r>
            <a:r>
              <a:rPr kumimoji="0" lang="it-IT" sz="1200" b="0" i="0" u="none" strike="noStrike" cap="none" normalizeH="0" baseline="0" dirty="0" smtClean="0">
                <a:ln>
                  <a:noFill/>
                </a:ln>
                <a:solidFill>
                  <a:srgbClr val="000000"/>
                </a:solidFill>
                <a:effectLst/>
                <a:latin typeface="Arial" pitchFamily="34" charset="0"/>
                <a:ea typeface="ArialMT"/>
                <a:cs typeface="Times New Roman" pitchFamily="18" charset="0"/>
              </a:rPr>
              <a:t>; anche le opere di François </a:t>
            </a:r>
            <a:r>
              <a:rPr kumimoji="0" lang="it-IT" sz="1200" b="0" i="0" u="none" strike="noStrike" cap="none" normalizeH="0" baseline="0" dirty="0" err="1" smtClean="0">
                <a:ln>
                  <a:noFill/>
                </a:ln>
                <a:solidFill>
                  <a:srgbClr val="000000"/>
                </a:solidFill>
                <a:effectLst/>
                <a:latin typeface="Arial" pitchFamily="34" charset="0"/>
                <a:ea typeface="ArialMT"/>
                <a:cs typeface="Times New Roman" pitchFamily="18" charset="0"/>
              </a:rPr>
              <a:t>Truffaut</a:t>
            </a:r>
            <a:r>
              <a:rPr kumimoji="0" lang="it-IT" sz="1200" b="0" i="0" u="none" strike="noStrike" cap="none" normalizeH="0" baseline="0" dirty="0" smtClean="0">
                <a:ln>
                  <a:noFill/>
                </a:ln>
                <a:solidFill>
                  <a:srgbClr val="000000"/>
                </a:solidFill>
                <a:effectLst/>
                <a:latin typeface="Arial" pitchFamily="34" charset="0"/>
                <a:ea typeface="ArialMT"/>
                <a:cs typeface="Times New Roman" pitchFamily="18" charset="0"/>
              </a:rPr>
              <a:t> hanno origine qui e l’atelier di Pablo Picasso si trova non lontano.</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5235" name="Picture 3" descr="Visualizza immagine di origine"/>
          <p:cNvPicPr>
            <a:picLocks noChangeAspect="1" noChangeArrowheads="1"/>
          </p:cNvPicPr>
          <p:nvPr/>
        </p:nvPicPr>
        <p:blipFill>
          <a:blip r:embed="rId2" cstate="print"/>
          <a:srcRect/>
          <a:stretch>
            <a:fillRect/>
          </a:stretch>
        </p:blipFill>
        <p:spPr bwMode="auto">
          <a:xfrm>
            <a:off x="0" y="0"/>
            <a:ext cx="1487360" cy="1500198"/>
          </a:xfrm>
          <a:prstGeom prst="rect">
            <a:avLst/>
          </a:prstGeom>
          <a:noFill/>
        </p:spPr>
      </p:pic>
      <p:pic>
        <p:nvPicPr>
          <p:cNvPr id="95237" name="Picture 5" descr="Visualizza immagine di origine"/>
          <p:cNvPicPr>
            <a:picLocks noChangeAspect="1" noChangeArrowheads="1"/>
          </p:cNvPicPr>
          <p:nvPr/>
        </p:nvPicPr>
        <p:blipFill>
          <a:blip r:embed="rId3" cstate="print"/>
          <a:srcRect/>
          <a:stretch>
            <a:fillRect/>
          </a:stretch>
        </p:blipFill>
        <p:spPr bwMode="auto">
          <a:xfrm>
            <a:off x="0" y="3124272"/>
            <a:ext cx="1445092" cy="2019228"/>
          </a:xfrm>
          <a:prstGeom prst="rect">
            <a:avLst/>
          </a:prstGeom>
          <a:noFill/>
        </p:spPr>
      </p:pic>
      <p:pic>
        <p:nvPicPr>
          <p:cNvPr id="95239" name="Picture 7" descr="Visualizza immagine di origine"/>
          <p:cNvPicPr>
            <a:picLocks noChangeAspect="1" noChangeArrowheads="1"/>
          </p:cNvPicPr>
          <p:nvPr/>
        </p:nvPicPr>
        <p:blipFill>
          <a:blip r:embed="rId4" cstate="print"/>
          <a:srcRect/>
          <a:stretch>
            <a:fillRect/>
          </a:stretch>
        </p:blipFill>
        <p:spPr bwMode="auto">
          <a:xfrm>
            <a:off x="6643372" y="0"/>
            <a:ext cx="2500628" cy="1398603"/>
          </a:xfrm>
          <a:prstGeom prst="rect">
            <a:avLst/>
          </a:prstGeom>
          <a:noFill/>
        </p:spPr>
      </p:pic>
      <p:pic>
        <p:nvPicPr>
          <p:cNvPr id="95241" name="Picture 9" descr="Visualizza immagine di origine"/>
          <p:cNvPicPr>
            <a:picLocks noChangeAspect="1" noChangeArrowheads="1"/>
          </p:cNvPicPr>
          <p:nvPr/>
        </p:nvPicPr>
        <p:blipFill>
          <a:blip r:embed="rId5" cstate="print"/>
          <a:srcRect l="18797"/>
          <a:stretch>
            <a:fillRect/>
          </a:stretch>
        </p:blipFill>
        <p:spPr bwMode="auto">
          <a:xfrm>
            <a:off x="6572264" y="3355722"/>
            <a:ext cx="2571736" cy="1787778"/>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1071552"/>
            <a:ext cx="5286380" cy="1569660"/>
          </a:xfrm>
          <a:prstGeom prst="rect">
            <a:avLst/>
          </a:prstGeom>
          <a:solidFill>
            <a:srgbClr val="FFFFFF">
              <a:alpha val="89804"/>
            </a:srgbClr>
          </a:solidFill>
        </p:spPr>
        <p:txBody>
          <a:bodyPr wrap="square" rtlCol="0">
            <a:spAutoFit/>
          </a:bodyPr>
          <a:lstStyle/>
          <a:p>
            <a:pPr algn="ctr"/>
            <a:r>
              <a:rPr lang="it-IT" sz="4800" b="1" dirty="0" smtClean="0"/>
              <a:t>L’ESSERE E IL NULLA</a:t>
            </a:r>
          </a:p>
          <a:p>
            <a:pPr algn="ctr"/>
            <a:r>
              <a:rPr lang="it-IT" sz="4800" b="1" dirty="0" smtClean="0"/>
              <a:t>(1943)</a:t>
            </a:r>
          </a:p>
        </p:txBody>
      </p:sp>
      <p:pic>
        <p:nvPicPr>
          <p:cNvPr id="70658" name="Picture 2" descr="Visualizza immagine di origine"/>
          <p:cNvPicPr>
            <a:picLocks noChangeAspect="1" noChangeArrowheads="1"/>
          </p:cNvPicPr>
          <p:nvPr/>
        </p:nvPicPr>
        <p:blipFill>
          <a:blip r:embed="rId2" cstate="print"/>
          <a:srcRect/>
          <a:stretch>
            <a:fillRect/>
          </a:stretch>
        </p:blipFill>
        <p:spPr bwMode="auto">
          <a:xfrm>
            <a:off x="5357818" y="214296"/>
            <a:ext cx="3384550" cy="470058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Visualizza immagine di origine"/>
          <p:cNvPicPr>
            <a:picLocks noChangeAspect="1" noChangeArrowheads="1"/>
          </p:cNvPicPr>
          <p:nvPr/>
        </p:nvPicPr>
        <p:blipFill>
          <a:blip r:embed="rId2" cstate="print"/>
          <a:srcRect/>
          <a:stretch>
            <a:fillRect/>
          </a:stretch>
        </p:blipFill>
        <p:spPr bwMode="auto">
          <a:xfrm>
            <a:off x="4357686" y="1048015"/>
            <a:ext cx="3987801" cy="2650851"/>
          </a:xfrm>
          <a:prstGeom prst="rect">
            <a:avLst/>
          </a:prstGeom>
          <a:noFill/>
        </p:spPr>
      </p:pic>
      <p:pic>
        <p:nvPicPr>
          <p:cNvPr id="15362" name="Picture 2" descr="Visualizza immagine di origine"/>
          <p:cNvPicPr>
            <a:picLocks noChangeAspect="1" noChangeArrowheads="1"/>
          </p:cNvPicPr>
          <p:nvPr/>
        </p:nvPicPr>
        <p:blipFill>
          <a:blip r:embed="rId3" cstate="print"/>
          <a:srcRect/>
          <a:stretch>
            <a:fillRect/>
          </a:stretch>
        </p:blipFill>
        <p:spPr bwMode="auto">
          <a:xfrm>
            <a:off x="500034" y="214296"/>
            <a:ext cx="2512063" cy="3816370"/>
          </a:xfrm>
          <a:prstGeom prst="rect">
            <a:avLst/>
          </a:prstGeom>
          <a:ln>
            <a:noFill/>
          </a:ln>
          <a:effectLst>
            <a:outerShdw blurRad="292100" dist="139700" dir="2700000" algn="tl" rotWithShape="0">
              <a:srgbClr val="333333">
                <a:alpha val="65000"/>
              </a:srgbClr>
            </a:outerShdw>
          </a:effectLst>
        </p:spPr>
      </p:pic>
      <p:sp>
        <p:nvSpPr>
          <p:cNvPr id="3" name="CasellaDiTesto 2"/>
          <p:cNvSpPr txBox="1"/>
          <p:nvPr/>
        </p:nvSpPr>
        <p:spPr>
          <a:xfrm>
            <a:off x="1214414" y="4143386"/>
            <a:ext cx="1214446" cy="584775"/>
          </a:xfrm>
          <a:prstGeom prst="rect">
            <a:avLst/>
          </a:prstGeom>
          <a:noFill/>
        </p:spPr>
        <p:txBody>
          <a:bodyPr wrap="square" rtlCol="0">
            <a:spAutoFit/>
          </a:bodyPr>
          <a:lstStyle/>
          <a:p>
            <a:r>
              <a:rPr lang="it-IT" sz="3200" b="1" dirty="0" smtClean="0"/>
              <a:t>1927</a:t>
            </a:r>
            <a:endParaRPr lang="it-IT" sz="3200" b="1" dirty="0"/>
          </a:p>
        </p:txBody>
      </p:sp>
      <p:sp>
        <p:nvSpPr>
          <p:cNvPr id="4" name="CasellaDiTesto 3"/>
          <p:cNvSpPr txBox="1"/>
          <p:nvPr/>
        </p:nvSpPr>
        <p:spPr>
          <a:xfrm>
            <a:off x="3714744" y="1071552"/>
            <a:ext cx="2714644" cy="1323439"/>
          </a:xfrm>
          <a:prstGeom prst="rect">
            <a:avLst/>
          </a:prstGeom>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4000" dirty="0" smtClean="0"/>
              <a:t>TRA LE DUE GUERRE</a:t>
            </a:r>
            <a:endParaRPr lang="it-IT" sz="4000" dirty="0"/>
          </a:p>
        </p:txBody>
      </p:sp>
      <p:sp>
        <p:nvSpPr>
          <p:cNvPr id="5" name="CasellaDiTesto 4"/>
          <p:cNvSpPr txBox="1"/>
          <p:nvPr/>
        </p:nvSpPr>
        <p:spPr>
          <a:xfrm>
            <a:off x="6000760" y="3000378"/>
            <a:ext cx="2643206" cy="707886"/>
          </a:xfrm>
          <a:prstGeom prst="rect">
            <a:avLst/>
          </a:prstGeom>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4000" dirty="0" smtClean="0"/>
              <a:t>GERMANIA</a:t>
            </a:r>
            <a:endParaRPr lang="it-IT" sz="4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785918" y="428610"/>
            <a:ext cx="5143536" cy="452431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sz="4800" dirty="0" smtClean="0"/>
              <a:t>DIFFERENZA TRA</a:t>
            </a:r>
          </a:p>
          <a:p>
            <a:pPr algn="ctr"/>
            <a:endParaRPr lang="it-IT" sz="4800" dirty="0"/>
          </a:p>
          <a:p>
            <a:pPr algn="ctr"/>
            <a:endParaRPr lang="it-IT" sz="4800" dirty="0" smtClean="0"/>
          </a:p>
          <a:p>
            <a:pPr algn="ctr"/>
            <a:endParaRPr lang="it-IT" sz="4800" dirty="0"/>
          </a:p>
          <a:p>
            <a:pPr algn="ctr"/>
            <a:endParaRPr lang="it-IT" sz="4800" dirty="0" smtClean="0"/>
          </a:p>
          <a:p>
            <a:pPr algn="ctr"/>
            <a:endParaRPr lang="it-IT" sz="4800" dirty="0" smtClean="0"/>
          </a:p>
        </p:txBody>
      </p:sp>
      <p:sp>
        <p:nvSpPr>
          <p:cNvPr id="4" name="CasellaDiTesto 3"/>
          <p:cNvSpPr txBox="1"/>
          <p:nvPr/>
        </p:nvSpPr>
        <p:spPr>
          <a:xfrm>
            <a:off x="214282" y="2571750"/>
            <a:ext cx="4071934"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4800" b="1" dirty="0" smtClean="0"/>
              <a:t>MONDO DELLE COSE</a:t>
            </a:r>
          </a:p>
        </p:txBody>
      </p:sp>
      <p:sp>
        <p:nvSpPr>
          <p:cNvPr id="2" name="CasellaDiTesto 1"/>
          <p:cNvSpPr txBox="1"/>
          <p:nvPr/>
        </p:nvSpPr>
        <p:spPr>
          <a:xfrm>
            <a:off x="4572000" y="2571750"/>
            <a:ext cx="4357718"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sz="4800" b="1" dirty="0" smtClean="0"/>
              <a:t>MONDO DELLA COSCIENZA</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Visualizza immagine di origine"/>
          <p:cNvPicPr>
            <a:picLocks noChangeAspect="1" noChangeArrowheads="1"/>
          </p:cNvPicPr>
          <p:nvPr/>
        </p:nvPicPr>
        <p:blipFill>
          <a:blip r:embed="rId2" cstate="print"/>
          <a:srcRect/>
          <a:stretch>
            <a:fillRect/>
          </a:stretch>
        </p:blipFill>
        <p:spPr bwMode="auto">
          <a:xfrm>
            <a:off x="0" y="-248"/>
            <a:ext cx="3857620" cy="5143748"/>
          </a:xfrm>
          <a:prstGeom prst="rect">
            <a:avLst/>
          </a:prstGeom>
          <a:noFill/>
        </p:spPr>
      </p:pic>
      <p:sp>
        <p:nvSpPr>
          <p:cNvPr id="2" name="CasellaDiTesto 1"/>
          <p:cNvSpPr txBox="1"/>
          <p:nvPr/>
        </p:nvSpPr>
        <p:spPr>
          <a:xfrm>
            <a:off x="4000496" y="285734"/>
            <a:ext cx="5143504" cy="452431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4800" b="1" dirty="0" smtClean="0"/>
              <a:t>ESSERE IN SE’</a:t>
            </a:r>
          </a:p>
          <a:p>
            <a:pPr algn="ctr"/>
            <a:r>
              <a:rPr lang="it-IT" sz="4800" dirty="0" smtClean="0"/>
              <a:t>=</a:t>
            </a:r>
          </a:p>
          <a:p>
            <a:pPr algn="ctr"/>
            <a:r>
              <a:rPr lang="it-IT" sz="4800" dirty="0" smtClean="0"/>
              <a:t>OGGETTI </a:t>
            </a:r>
            <a:r>
              <a:rPr lang="it-IT" sz="4800" b="1" dirty="0" smtClean="0"/>
              <a:t>INCONSAPEVOLI</a:t>
            </a:r>
            <a:r>
              <a:rPr lang="it-IT" sz="4800" dirty="0" smtClean="0"/>
              <a:t>,</a:t>
            </a:r>
            <a:r>
              <a:rPr lang="it-IT" sz="4800" dirty="0"/>
              <a:t> </a:t>
            </a:r>
            <a:r>
              <a:rPr lang="it-IT" sz="4800" dirty="0" smtClean="0"/>
              <a:t>IMMODIFICABILI, SOLO </a:t>
            </a:r>
            <a:r>
              <a:rPr lang="it-IT" sz="4800" b="1" dirty="0" smtClean="0"/>
              <a:t>PRESENTI</a:t>
            </a:r>
          </a:p>
        </p:txBody>
      </p:sp>
      <p:sp>
        <p:nvSpPr>
          <p:cNvPr id="4" name="CasellaDiTesto 3"/>
          <p:cNvSpPr txBox="1"/>
          <p:nvPr/>
        </p:nvSpPr>
        <p:spPr>
          <a:xfrm>
            <a:off x="214282" y="142858"/>
            <a:ext cx="4071934"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4800" b="1" dirty="0" smtClean="0"/>
              <a:t>MONDO DELLE </a:t>
            </a:r>
            <a:r>
              <a:rPr lang="it-IT" sz="4800" b="1" dirty="0" smtClean="0">
                <a:solidFill>
                  <a:srgbClr val="FF0000"/>
                </a:solidFill>
              </a:rPr>
              <a:t>COSE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Visualizza immagine di origine"/>
          <p:cNvPicPr>
            <a:picLocks noChangeAspect="1" noChangeArrowheads="1"/>
          </p:cNvPicPr>
          <p:nvPr/>
        </p:nvPicPr>
        <p:blipFill>
          <a:blip r:embed="rId3" cstate="print"/>
          <a:srcRect l="22770" b="2703"/>
          <a:stretch>
            <a:fillRect/>
          </a:stretch>
        </p:blipFill>
        <p:spPr bwMode="auto">
          <a:xfrm>
            <a:off x="928662" y="821370"/>
            <a:ext cx="4886705" cy="4322129"/>
          </a:xfrm>
          <a:prstGeom prst="rect">
            <a:avLst/>
          </a:prstGeom>
          <a:ln>
            <a:noFill/>
          </a:ln>
          <a:effectLst>
            <a:softEdge rad="112500"/>
          </a:effectLst>
        </p:spPr>
      </p:pic>
      <p:sp>
        <p:nvSpPr>
          <p:cNvPr id="2" name="CasellaDiTesto 1"/>
          <p:cNvSpPr txBox="1"/>
          <p:nvPr/>
        </p:nvSpPr>
        <p:spPr>
          <a:xfrm>
            <a:off x="4000496" y="1071552"/>
            <a:ext cx="5000660" cy="378565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it-IT" sz="4800" dirty="0" smtClean="0"/>
              <a:t>ESSERE PER SE’</a:t>
            </a:r>
          </a:p>
          <a:p>
            <a:pPr algn="ctr"/>
            <a:r>
              <a:rPr lang="it-IT" sz="4800" dirty="0" smtClean="0"/>
              <a:t>=</a:t>
            </a:r>
          </a:p>
          <a:p>
            <a:pPr algn="ctr"/>
            <a:r>
              <a:rPr lang="it-IT" sz="4800" dirty="0" smtClean="0"/>
              <a:t>CONSAPEVOLE, PRESENTE A SE STESSA</a:t>
            </a:r>
          </a:p>
        </p:txBody>
      </p:sp>
      <p:sp>
        <p:nvSpPr>
          <p:cNvPr id="4" name="CasellaDiTesto 3"/>
          <p:cNvSpPr txBox="1"/>
          <p:nvPr/>
        </p:nvSpPr>
        <p:spPr>
          <a:xfrm>
            <a:off x="357158" y="500048"/>
            <a:ext cx="4071934" cy="156966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it-IT" sz="4800" b="1" dirty="0" smtClean="0"/>
              <a:t>MONDO DELLA COSCIENZA</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Visualizza immagine di origine"/>
          <p:cNvPicPr>
            <a:picLocks noChangeAspect="1" noChangeArrowheads="1"/>
          </p:cNvPicPr>
          <p:nvPr/>
        </p:nvPicPr>
        <p:blipFill>
          <a:blip r:embed="rId2" cstate="print"/>
          <a:srcRect/>
          <a:stretch>
            <a:fillRect/>
          </a:stretch>
        </p:blipFill>
        <p:spPr bwMode="auto">
          <a:xfrm>
            <a:off x="0" y="-13729"/>
            <a:ext cx="6715140" cy="5157229"/>
          </a:xfrm>
          <a:prstGeom prst="rect">
            <a:avLst/>
          </a:prstGeom>
          <a:noFill/>
        </p:spPr>
      </p:pic>
      <p:sp>
        <p:nvSpPr>
          <p:cNvPr id="2" name="CasellaDiTesto 1"/>
          <p:cNvSpPr txBox="1"/>
          <p:nvPr/>
        </p:nvSpPr>
        <p:spPr>
          <a:xfrm>
            <a:off x="4000496" y="428610"/>
            <a:ext cx="5143504" cy="3785652"/>
          </a:xfrm>
          <a:prstGeom prst="rect">
            <a:avLst/>
          </a:prstGeom>
          <a:solidFill>
            <a:srgbClr val="FFFFFF">
              <a:alpha val="89804"/>
            </a:srgbClr>
          </a:solidFill>
        </p:spPr>
        <p:txBody>
          <a:bodyPr wrap="square" rtlCol="0">
            <a:spAutoFit/>
          </a:bodyPr>
          <a:lstStyle/>
          <a:p>
            <a:pPr algn="ctr"/>
            <a:r>
              <a:rPr lang="it-IT" sz="4800" dirty="0" smtClean="0"/>
              <a:t>PER QUESTO POSSIAMO </a:t>
            </a:r>
            <a:r>
              <a:rPr lang="it-IT" sz="4800" b="1" dirty="0" smtClean="0"/>
              <a:t>SUPERARE</a:t>
            </a:r>
            <a:r>
              <a:rPr lang="it-IT" sz="4800" dirty="0" smtClean="0"/>
              <a:t> LA </a:t>
            </a:r>
            <a:r>
              <a:rPr lang="it-IT" sz="4800" b="1" dirty="0" smtClean="0"/>
              <a:t>SITUAZIONE </a:t>
            </a:r>
            <a:r>
              <a:rPr lang="it-IT" sz="4800" b="1" dirty="0" err="1" smtClean="0"/>
              <a:t>DI</a:t>
            </a:r>
            <a:r>
              <a:rPr lang="it-IT" sz="4800" b="1" dirty="0" smtClean="0"/>
              <a:t> FATTO</a:t>
            </a:r>
          </a:p>
        </p:txBody>
      </p:sp>
      <p:sp>
        <p:nvSpPr>
          <p:cNvPr id="4" name="CasellaDiTesto 3"/>
          <p:cNvSpPr txBox="1"/>
          <p:nvPr/>
        </p:nvSpPr>
        <p:spPr>
          <a:xfrm rot="449801">
            <a:off x="4317772" y="4078298"/>
            <a:ext cx="3429024"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it-IT" sz="4000" dirty="0" smtClean="0"/>
              <a:t>PROGETTO</a:t>
            </a:r>
          </a:p>
        </p:txBody>
      </p:sp>
      <p:sp>
        <p:nvSpPr>
          <p:cNvPr id="5" name="CasellaDiTesto 4"/>
          <p:cNvSpPr txBox="1"/>
          <p:nvPr/>
        </p:nvSpPr>
        <p:spPr>
          <a:xfrm rot="21222264">
            <a:off x="203107" y="2648517"/>
            <a:ext cx="4078744" cy="132343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it-IT" sz="4000" dirty="0" smtClean="0"/>
              <a:t>SIAMO LIBERTÀ, POSSIBILITÀ</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Visualizza immagine di origine"/>
          <p:cNvPicPr>
            <a:picLocks noChangeAspect="1" noChangeArrowheads="1"/>
          </p:cNvPicPr>
          <p:nvPr/>
        </p:nvPicPr>
        <p:blipFill>
          <a:blip r:embed="rId2" cstate="print"/>
          <a:srcRect t="22868" b="32634"/>
          <a:stretch>
            <a:fillRect/>
          </a:stretch>
        </p:blipFill>
        <p:spPr bwMode="auto">
          <a:xfrm>
            <a:off x="1" y="0"/>
            <a:ext cx="9143999" cy="5143500"/>
          </a:xfrm>
          <a:prstGeom prst="rect">
            <a:avLst/>
          </a:prstGeom>
          <a:noFill/>
        </p:spPr>
      </p:pic>
      <p:sp>
        <p:nvSpPr>
          <p:cNvPr id="2" name="CasellaDiTesto 1"/>
          <p:cNvSpPr txBox="1"/>
          <p:nvPr/>
        </p:nvSpPr>
        <p:spPr>
          <a:xfrm>
            <a:off x="1142976" y="3357568"/>
            <a:ext cx="6429420" cy="1569660"/>
          </a:xfrm>
          <a:prstGeom prst="rect">
            <a:avLst/>
          </a:prstGeom>
          <a:solidFill>
            <a:srgbClr val="FFFFFF">
              <a:alpha val="89804"/>
            </a:srgbClr>
          </a:solidFill>
        </p:spPr>
        <p:txBody>
          <a:bodyPr wrap="square" rtlCol="0">
            <a:spAutoFit/>
          </a:bodyPr>
          <a:lstStyle/>
          <a:p>
            <a:pPr algn="ctr"/>
            <a:r>
              <a:rPr lang="it-IT" sz="4800" dirty="0" smtClean="0"/>
              <a:t>POSSIBILITÀ EQUIVALENTI</a:t>
            </a:r>
          </a:p>
        </p:txBody>
      </p:sp>
      <p:sp>
        <p:nvSpPr>
          <p:cNvPr id="3" name="CasellaDiTesto 2"/>
          <p:cNvSpPr txBox="1"/>
          <p:nvPr/>
        </p:nvSpPr>
        <p:spPr>
          <a:xfrm>
            <a:off x="1643042" y="1571618"/>
            <a:ext cx="6929454" cy="1569660"/>
          </a:xfrm>
          <a:prstGeom prst="rect">
            <a:avLst/>
          </a:prstGeom>
          <a:solidFill>
            <a:srgbClr val="FFFFFF">
              <a:alpha val="89804"/>
            </a:srgbClr>
          </a:solidFill>
        </p:spPr>
        <p:txBody>
          <a:bodyPr wrap="square" rtlCol="0">
            <a:spAutoFit/>
          </a:bodyPr>
          <a:lstStyle/>
          <a:p>
            <a:pPr algn="ctr"/>
            <a:r>
              <a:rPr lang="it-IT" sz="4800" dirty="0" smtClean="0"/>
              <a:t>SULLO </a:t>
            </a:r>
            <a:r>
              <a:rPr lang="it-IT" sz="4800" dirty="0" err="1" smtClean="0"/>
              <a:t>SFONDO…</a:t>
            </a:r>
            <a:r>
              <a:rPr lang="it-IT" sz="4800" dirty="0" smtClean="0"/>
              <a:t> IL NULLA (</a:t>
            </a:r>
            <a:r>
              <a:rPr lang="it-IT" sz="4800" dirty="0" smtClean="0">
                <a:sym typeface="Wingdings" pitchFamily="2" charset="2"/>
              </a:rPr>
              <a:t> “MORTE </a:t>
            </a:r>
            <a:r>
              <a:rPr lang="it-IT" sz="4800" dirty="0" err="1" smtClean="0">
                <a:sym typeface="Wingdings" pitchFamily="2" charset="2"/>
              </a:rPr>
              <a:t>DI</a:t>
            </a:r>
            <a:r>
              <a:rPr lang="it-IT" sz="4800" dirty="0" smtClean="0">
                <a:sym typeface="Wingdings" pitchFamily="2" charset="2"/>
              </a:rPr>
              <a:t> DIO”)</a:t>
            </a:r>
            <a:endParaRPr lang="it-IT" sz="4800" dirty="0" smtClean="0"/>
          </a:p>
        </p:txBody>
      </p:sp>
      <p:sp>
        <p:nvSpPr>
          <p:cNvPr id="4" name="CasellaDiTesto 3"/>
          <p:cNvSpPr txBox="1"/>
          <p:nvPr/>
        </p:nvSpPr>
        <p:spPr>
          <a:xfrm>
            <a:off x="285720" y="142858"/>
            <a:ext cx="5143504" cy="830997"/>
          </a:xfrm>
          <a:prstGeom prst="rect">
            <a:avLst/>
          </a:prstGeom>
          <a:solidFill>
            <a:srgbClr val="FFFFFF">
              <a:alpha val="89804"/>
            </a:srgbClr>
          </a:solidFill>
        </p:spPr>
        <p:txBody>
          <a:bodyPr wrap="square" rtlCol="0">
            <a:spAutoFit/>
          </a:bodyPr>
          <a:lstStyle/>
          <a:p>
            <a:pPr algn="ctr"/>
            <a:r>
              <a:rPr lang="it-IT" sz="4800" dirty="0" smtClean="0"/>
              <a:t>ANGOSCIA</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Visualizza immagine di origine"/>
          <p:cNvPicPr>
            <a:picLocks noChangeAspect="1" noChangeArrowheads="1"/>
          </p:cNvPicPr>
          <p:nvPr/>
        </p:nvPicPr>
        <p:blipFill>
          <a:blip r:embed="rId2" cstate="print"/>
          <a:srcRect t="22868" b="32634"/>
          <a:stretch>
            <a:fillRect/>
          </a:stretch>
        </p:blipFill>
        <p:spPr bwMode="auto">
          <a:xfrm>
            <a:off x="1" y="0"/>
            <a:ext cx="9143999" cy="5143500"/>
          </a:xfrm>
          <a:prstGeom prst="rect">
            <a:avLst/>
          </a:prstGeom>
          <a:noFill/>
        </p:spPr>
      </p:pic>
      <p:sp>
        <p:nvSpPr>
          <p:cNvPr id="2" name="CasellaDiTesto 1"/>
          <p:cNvSpPr txBox="1"/>
          <p:nvPr/>
        </p:nvSpPr>
        <p:spPr>
          <a:xfrm>
            <a:off x="571472" y="2714626"/>
            <a:ext cx="5143504" cy="2308324"/>
          </a:xfrm>
          <a:prstGeom prst="rect">
            <a:avLst/>
          </a:prstGeom>
          <a:solidFill>
            <a:srgbClr val="FFFFFF">
              <a:alpha val="89804"/>
            </a:srgbClr>
          </a:solidFill>
        </p:spPr>
        <p:txBody>
          <a:bodyPr wrap="square" rtlCol="0">
            <a:spAutoFit/>
          </a:bodyPr>
          <a:lstStyle/>
          <a:p>
            <a:pPr algn="ctr"/>
            <a:r>
              <a:rPr lang="it-IT" sz="4800" dirty="0" smtClean="0"/>
              <a:t>SIAMO </a:t>
            </a:r>
            <a:r>
              <a:rPr lang="it-IT" sz="4800" b="1" dirty="0" smtClean="0"/>
              <a:t>CONDANNATI</a:t>
            </a:r>
            <a:r>
              <a:rPr lang="it-IT" sz="4800" dirty="0" smtClean="0"/>
              <a:t> A ESSERE LIBERI</a:t>
            </a:r>
          </a:p>
        </p:txBody>
      </p:sp>
      <p:sp>
        <p:nvSpPr>
          <p:cNvPr id="3" name="CasellaDiTesto 2"/>
          <p:cNvSpPr txBox="1"/>
          <p:nvPr/>
        </p:nvSpPr>
        <p:spPr>
          <a:xfrm>
            <a:off x="3571868" y="285734"/>
            <a:ext cx="5143504" cy="2308324"/>
          </a:xfrm>
          <a:prstGeom prst="rect">
            <a:avLst/>
          </a:prstGeom>
          <a:solidFill>
            <a:srgbClr val="FFFFFF">
              <a:alpha val="89804"/>
            </a:srgbClr>
          </a:solidFill>
        </p:spPr>
        <p:txBody>
          <a:bodyPr wrap="square" rtlCol="0">
            <a:spAutoFit/>
          </a:bodyPr>
          <a:lstStyle/>
          <a:p>
            <a:pPr algn="ctr"/>
            <a:r>
              <a:rPr lang="it-IT" sz="4800" dirty="0" smtClean="0"/>
              <a:t>NON ABBIAMO </a:t>
            </a:r>
            <a:r>
              <a:rPr lang="it-IT" sz="4800" b="1" dirty="0" smtClean="0"/>
              <a:t>DECISO</a:t>
            </a:r>
            <a:r>
              <a:rPr lang="it-IT" sz="4800" dirty="0" smtClean="0"/>
              <a:t> </a:t>
            </a:r>
            <a:r>
              <a:rPr lang="it-IT" sz="4800" dirty="0" err="1" smtClean="0"/>
              <a:t>DI</a:t>
            </a:r>
            <a:r>
              <a:rPr lang="it-IT" sz="4800" dirty="0" smtClean="0"/>
              <a:t> ESSERE LIBERI</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714744" y="357172"/>
            <a:ext cx="5143504" cy="3046988"/>
          </a:xfrm>
          <a:prstGeom prst="rect">
            <a:avLst/>
          </a:prstGeom>
          <a:solidFill>
            <a:srgbClr val="FFFFFF">
              <a:alpha val="89804"/>
            </a:srgbClr>
          </a:solidFill>
        </p:spPr>
        <p:txBody>
          <a:bodyPr wrap="square" rtlCol="0">
            <a:spAutoFit/>
          </a:bodyPr>
          <a:lstStyle/>
          <a:p>
            <a:pPr algn="ctr"/>
            <a:r>
              <a:rPr lang="it-IT" sz="4800" dirty="0" smtClean="0"/>
              <a:t>SIAMO </a:t>
            </a:r>
            <a:r>
              <a:rPr lang="it-IT" sz="4800" b="1" dirty="0" smtClean="0"/>
              <a:t>RESPONSABILI </a:t>
            </a:r>
            <a:r>
              <a:rPr lang="it-IT" sz="4800" dirty="0" smtClean="0"/>
              <a:t>DELLE NOSTRE SCELTE, ALLORA?</a:t>
            </a:r>
          </a:p>
        </p:txBody>
      </p:sp>
      <p:pic>
        <p:nvPicPr>
          <p:cNvPr id="30722" name="Picture 2" descr="Visualizza immagine di origine"/>
          <p:cNvPicPr>
            <a:picLocks noChangeAspect="1" noChangeArrowheads="1"/>
          </p:cNvPicPr>
          <p:nvPr/>
        </p:nvPicPr>
        <p:blipFill>
          <a:blip r:embed="rId2" cstate="print"/>
          <a:srcRect l="18549" r="20161"/>
          <a:stretch>
            <a:fillRect/>
          </a:stretch>
        </p:blipFill>
        <p:spPr bwMode="auto">
          <a:xfrm>
            <a:off x="0" y="1928808"/>
            <a:ext cx="3940583" cy="3214692"/>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785918" y="285734"/>
            <a:ext cx="5143504" cy="830997"/>
          </a:xfrm>
          <a:prstGeom prst="rect">
            <a:avLst/>
          </a:prstGeom>
          <a:solidFill>
            <a:srgbClr val="FFFFFF">
              <a:alpha val="89804"/>
            </a:srgbClr>
          </a:solidFill>
        </p:spPr>
        <p:txBody>
          <a:bodyPr wrap="square" rtlCol="0">
            <a:spAutoFit/>
          </a:bodyPr>
          <a:lstStyle/>
          <a:p>
            <a:pPr algn="ctr"/>
            <a:r>
              <a:rPr lang="it-IT" sz="4800" dirty="0" smtClean="0"/>
              <a:t>LO SIAMO </a:t>
            </a:r>
            <a:r>
              <a:rPr lang="it-IT" sz="4800" b="1" dirty="0" smtClean="0">
                <a:solidFill>
                  <a:srgbClr val="FF0000"/>
                </a:solidFill>
              </a:rPr>
              <a:t>SEMPRE!</a:t>
            </a:r>
          </a:p>
        </p:txBody>
      </p:sp>
      <p:sp>
        <p:nvSpPr>
          <p:cNvPr id="4" name="CasellaDiTesto 3"/>
          <p:cNvSpPr txBox="1"/>
          <p:nvPr/>
        </p:nvSpPr>
        <p:spPr>
          <a:xfrm>
            <a:off x="0" y="2143122"/>
            <a:ext cx="4214810" cy="2308324"/>
          </a:xfrm>
          <a:prstGeom prst="rect">
            <a:avLst/>
          </a:prstGeom>
          <a:solidFill>
            <a:srgbClr val="FFFFFF">
              <a:alpha val="89804"/>
            </a:srgbClr>
          </a:solidFill>
        </p:spPr>
        <p:txBody>
          <a:bodyPr wrap="square" rtlCol="0">
            <a:spAutoFit/>
          </a:bodyPr>
          <a:lstStyle/>
          <a:p>
            <a:pPr algn="ctr"/>
            <a:r>
              <a:rPr lang="it-IT" sz="4800" dirty="0" smtClean="0"/>
              <a:t>ES. DEL SOLDATO SEMPLICE</a:t>
            </a:r>
          </a:p>
        </p:txBody>
      </p:sp>
      <p:pic>
        <p:nvPicPr>
          <p:cNvPr id="29698" name="Picture 2" descr="Visualizza immagine di origine"/>
          <p:cNvPicPr>
            <a:picLocks noChangeAspect="1" noChangeArrowheads="1"/>
          </p:cNvPicPr>
          <p:nvPr/>
        </p:nvPicPr>
        <p:blipFill>
          <a:blip r:embed="rId2" cstate="print"/>
          <a:srcRect/>
          <a:stretch>
            <a:fillRect/>
          </a:stretch>
        </p:blipFill>
        <p:spPr bwMode="auto">
          <a:xfrm>
            <a:off x="3929058" y="1000124"/>
            <a:ext cx="5105400" cy="4143376"/>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00034" y="357172"/>
            <a:ext cx="8215370" cy="4154984"/>
          </a:xfrm>
          <a:prstGeom prst="rect">
            <a:avLst/>
          </a:prstGeom>
        </p:spPr>
        <p:txBody>
          <a:bodyPr wrap="square">
            <a:spAutoFit/>
          </a:bodyPr>
          <a:lstStyle/>
          <a:p>
            <a:pPr algn="just"/>
            <a:r>
              <a:rPr lang="it-IT" sz="2400" dirty="0"/>
              <a:t>"Tutto ciò che mi accade è </a:t>
            </a:r>
            <a:r>
              <a:rPr lang="it-IT" sz="2400" i="1" dirty="0"/>
              <a:t>mio:</a:t>
            </a:r>
            <a:r>
              <a:rPr lang="it-IT" sz="2400" dirty="0"/>
              <a:t> si deve intendere con questo, innanzitutto, che io sono sempre all'altezza di ciò che mi accade, in quanto uomo, perché ciò che accade a un uomo da parte di altri uomini e da parte di se stesso non potrebbe essere che umano. Le più atroci situazioni della guerra, le peggiori torture non creano una situazione inumana: non vi è situazione inumana; […]. Ma la situazione è </a:t>
            </a:r>
            <a:r>
              <a:rPr lang="it-IT" sz="2400" i="1" dirty="0"/>
              <a:t>mia.</a:t>
            </a:r>
            <a:r>
              <a:rPr lang="it-IT" sz="2400" dirty="0"/>
              <a:t> […]. Così, non vi sono accidenti in una vita; un evento sociale che scoppia improvvisamente e mi coinvolge non viene dal di fuori; se io vengo richiamalo in una guerra, questa guerra è la </a:t>
            </a:r>
            <a:r>
              <a:rPr lang="it-IT" sz="2400" i="1" dirty="0"/>
              <a:t>mia</a:t>
            </a:r>
            <a:r>
              <a:rPr lang="it-IT" sz="2400" dirty="0"/>
              <a:t> guerra, essa è a mia immagine e io la merito.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28596" y="171093"/>
            <a:ext cx="8286808" cy="4524315"/>
          </a:xfrm>
          <a:prstGeom prst="rect">
            <a:avLst/>
          </a:prstGeom>
        </p:spPr>
        <p:txBody>
          <a:bodyPr wrap="square">
            <a:spAutoFit/>
          </a:bodyPr>
          <a:lstStyle/>
          <a:p>
            <a:pPr algn="just"/>
            <a:r>
              <a:rPr lang="it-IT" sz="2400" dirty="0" smtClean="0"/>
              <a:t>La merito innanzitutto perché potevo sempre sottrarmi ad essa, con il suicidio o la diserzione; queste possibilità estreme sono quelle che debbono sempre essere presenti, quando si tratta d'immaginare una situazione. Se ho mancato di sottrarmi ad essa, io l'ho scelta; e questo forse per ignavia, per vigliaccheria di fronte all'opinione pubblica, perché preferisco certi valori a quello del rifiuto stesso di fare la guerra (la stima dei mici vicini, l'onore della mia famiglia, ecc.). In ogni caso, si tratta di una scelta. Questa scelta sarà reiterata in seguito in maniera continua sino alla fine della guerra: è necessario, quindi, sottoscrivere le parole di J. </a:t>
            </a:r>
            <a:r>
              <a:rPr lang="it-IT" sz="2400" dirty="0" err="1" smtClean="0"/>
              <a:t>Romains</a:t>
            </a:r>
            <a:r>
              <a:rPr lang="it-IT" sz="2400" dirty="0" smtClean="0"/>
              <a:t>: «In guerra non vi sono vittime innocenti»”. (Sartre, </a:t>
            </a:r>
            <a:r>
              <a:rPr lang="it-IT" sz="2400" i="1" dirty="0" smtClean="0"/>
              <a:t>L'essere e il nulla)</a:t>
            </a:r>
            <a:endParaRPr lang="it-IT"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928662" y="428610"/>
            <a:ext cx="7143800" cy="1446550"/>
          </a:xfrm>
          <a:prstGeom prst="rect">
            <a:avLst/>
          </a:prstGeom>
          <a:noFill/>
        </p:spPr>
        <p:txBody>
          <a:bodyPr wrap="square" rtlCol="0">
            <a:spAutoFit/>
          </a:bodyPr>
          <a:lstStyle/>
          <a:p>
            <a:pPr algn="ctr"/>
            <a:r>
              <a:rPr lang="it-IT" sz="4000" dirty="0" smtClean="0"/>
              <a:t>Dà vita a un vero e proprio </a:t>
            </a:r>
          </a:p>
          <a:p>
            <a:pPr algn="ctr"/>
            <a:r>
              <a:rPr lang="it-IT" sz="4800" dirty="0" smtClean="0">
                <a:solidFill>
                  <a:srgbClr val="FF0000"/>
                </a:solidFill>
                <a:effectLst>
                  <a:outerShdw blurRad="38100" dist="38100" dir="2700000" algn="tl">
                    <a:srgbClr val="000000">
                      <a:alpha val="43137"/>
                    </a:srgbClr>
                  </a:outerShdw>
                </a:effectLst>
              </a:rPr>
              <a:t>CLIMA CULTURALE</a:t>
            </a:r>
            <a:endParaRPr lang="it-IT" sz="4800" dirty="0">
              <a:solidFill>
                <a:srgbClr val="FF0000"/>
              </a:solidFill>
              <a:effectLst>
                <a:outerShdw blurRad="38100" dist="38100" dir="2700000" algn="tl">
                  <a:srgbClr val="000000">
                    <a:alpha val="43137"/>
                  </a:srgbClr>
                </a:outerShdw>
              </a:effectLst>
            </a:endParaRPr>
          </a:p>
        </p:txBody>
      </p:sp>
      <p:pic>
        <p:nvPicPr>
          <p:cNvPr id="16386" name="Picture 2" descr="Visualizza immagine di origine"/>
          <p:cNvPicPr>
            <a:picLocks noChangeAspect="1" noChangeArrowheads="1"/>
          </p:cNvPicPr>
          <p:nvPr/>
        </p:nvPicPr>
        <p:blipFill>
          <a:blip r:embed="rId2" cstate="print"/>
          <a:srcRect/>
          <a:stretch>
            <a:fillRect/>
          </a:stretch>
        </p:blipFill>
        <p:spPr bwMode="auto">
          <a:xfrm>
            <a:off x="857224" y="2117725"/>
            <a:ext cx="7691438" cy="3025775"/>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5720" y="0"/>
            <a:ext cx="8572560" cy="2308324"/>
          </a:xfrm>
          <a:prstGeom prst="rect">
            <a:avLst/>
          </a:prstGeom>
          <a:solidFill>
            <a:srgbClr val="FFFFFF">
              <a:alpha val="89804"/>
            </a:srgbClr>
          </a:solidFill>
        </p:spPr>
        <p:txBody>
          <a:bodyPr wrap="square" rtlCol="0">
            <a:spAutoFit/>
          </a:bodyPr>
          <a:lstStyle/>
          <a:p>
            <a:pPr algn="ctr"/>
            <a:r>
              <a:rPr lang="it-IT" sz="4800" dirty="0" smtClean="0"/>
              <a:t>SOLDATO SEMPLICE</a:t>
            </a:r>
          </a:p>
          <a:p>
            <a:pPr algn="ctr"/>
            <a:r>
              <a:rPr lang="it-IT" sz="4800" dirty="0" smtClean="0"/>
              <a:t>È </a:t>
            </a:r>
            <a:r>
              <a:rPr lang="it-IT" sz="4800" b="1" dirty="0" smtClean="0">
                <a:solidFill>
                  <a:srgbClr val="FF0000"/>
                </a:solidFill>
              </a:rPr>
              <a:t>COMPLICE</a:t>
            </a:r>
            <a:r>
              <a:rPr lang="it-IT" sz="4800" dirty="0" smtClean="0"/>
              <a:t>: NON LA VUOLE, MA PARTECIPA ALLA GUERRA</a:t>
            </a:r>
          </a:p>
        </p:txBody>
      </p:sp>
      <p:pic>
        <p:nvPicPr>
          <p:cNvPr id="26626" name="Picture 2" descr="Visualizza immagine di origine"/>
          <p:cNvPicPr>
            <a:picLocks noChangeAspect="1" noChangeArrowheads="1"/>
          </p:cNvPicPr>
          <p:nvPr/>
        </p:nvPicPr>
        <p:blipFill>
          <a:blip r:embed="rId2" cstate="print"/>
          <a:srcRect/>
          <a:stretch>
            <a:fillRect/>
          </a:stretch>
        </p:blipFill>
        <p:spPr bwMode="auto">
          <a:xfrm>
            <a:off x="0" y="2156460"/>
            <a:ext cx="9144000" cy="298704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Visualizza immagine di origine"/>
          <p:cNvPicPr>
            <a:picLocks noChangeAspect="1" noChangeArrowheads="1"/>
          </p:cNvPicPr>
          <p:nvPr/>
        </p:nvPicPr>
        <p:blipFill>
          <a:blip r:embed="rId2" cstate="print"/>
          <a:srcRect/>
          <a:stretch>
            <a:fillRect/>
          </a:stretch>
        </p:blipFill>
        <p:spPr bwMode="auto">
          <a:xfrm>
            <a:off x="0" y="0"/>
            <a:ext cx="6172198" cy="5143500"/>
          </a:xfrm>
          <a:prstGeom prst="rect">
            <a:avLst/>
          </a:prstGeom>
          <a:noFill/>
        </p:spPr>
      </p:pic>
      <p:sp>
        <p:nvSpPr>
          <p:cNvPr id="4" name="CasellaDiTesto 3"/>
          <p:cNvSpPr txBox="1"/>
          <p:nvPr/>
        </p:nvSpPr>
        <p:spPr>
          <a:xfrm>
            <a:off x="3500430" y="285734"/>
            <a:ext cx="5143504" cy="3785652"/>
          </a:xfrm>
          <a:prstGeom prst="rect">
            <a:avLst/>
          </a:prstGeom>
          <a:solidFill>
            <a:srgbClr val="FFFFFF">
              <a:alpha val="89804"/>
            </a:srgbClr>
          </a:solidFill>
        </p:spPr>
        <p:txBody>
          <a:bodyPr wrap="square" rtlCol="0">
            <a:spAutoFit/>
          </a:bodyPr>
          <a:lstStyle/>
          <a:p>
            <a:pPr algn="ctr"/>
            <a:r>
              <a:rPr lang="it-IT" sz="4800" dirty="0" smtClean="0"/>
              <a:t>E LA VITA?</a:t>
            </a:r>
          </a:p>
          <a:p>
            <a:pPr algn="ctr"/>
            <a:r>
              <a:rPr lang="it-IT" sz="4800" dirty="0" smtClean="0"/>
              <a:t>NON LA </a:t>
            </a:r>
            <a:r>
              <a:rPr lang="it-IT" sz="4800" dirty="0" smtClean="0"/>
              <a:t>SCEGLIAMO</a:t>
            </a:r>
            <a:r>
              <a:rPr lang="it-IT" sz="4800" dirty="0" smtClean="0"/>
              <a:t>, MA COMUNQUE LA </a:t>
            </a:r>
            <a:r>
              <a:rPr lang="it-IT" sz="4800" dirty="0" err="1" smtClean="0"/>
              <a:t>VIVIAMO…</a:t>
            </a:r>
            <a:endParaRPr lang="it-IT" sz="4800" dirty="0"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Visualizza immagine di origine"/>
          <p:cNvPicPr>
            <a:picLocks noChangeAspect="1" noChangeArrowheads="1"/>
          </p:cNvPicPr>
          <p:nvPr/>
        </p:nvPicPr>
        <p:blipFill>
          <a:blip r:embed="rId2" cstate="print"/>
          <a:srcRect t="3625" r="2413" b="7641"/>
          <a:stretch>
            <a:fillRect/>
          </a:stretch>
        </p:blipFill>
        <p:spPr bwMode="auto">
          <a:xfrm>
            <a:off x="0" y="0"/>
            <a:ext cx="9144000" cy="5143500"/>
          </a:xfrm>
          <a:prstGeom prst="rect">
            <a:avLst/>
          </a:prstGeom>
          <a:noFill/>
        </p:spPr>
      </p:pic>
      <p:sp>
        <p:nvSpPr>
          <p:cNvPr id="4" name="CasellaDiTesto 3"/>
          <p:cNvSpPr txBox="1"/>
          <p:nvPr/>
        </p:nvSpPr>
        <p:spPr>
          <a:xfrm>
            <a:off x="285720" y="357172"/>
            <a:ext cx="5143504" cy="2308324"/>
          </a:xfrm>
          <a:prstGeom prst="rect">
            <a:avLst/>
          </a:prstGeom>
          <a:solidFill>
            <a:srgbClr val="FFFFFF">
              <a:alpha val="89804"/>
            </a:srgbClr>
          </a:solidFill>
        </p:spPr>
        <p:txBody>
          <a:bodyPr wrap="square" rtlCol="0">
            <a:spAutoFit/>
          </a:bodyPr>
          <a:lstStyle/>
          <a:p>
            <a:pPr algn="ctr"/>
            <a:r>
              <a:rPr lang="it-IT" sz="4800" dirty="0" smtClean="0"/>
              <a:t>L’UOMO È RESPONSABILE </a:t>
            </a:r>
            <a:r>
              <a:rPr lang="it-IT" sz="4800" dirty="0" err="1" smtClean="0"/>
              <a:t>DI</a:t>
            </a:r>
            <a:r>
              <a:rPr lang="it-IT" sz="4800" dirty="0" smtClean="0"/>
              <a:t> OGNI SUA SCELTA</a:t>
            </a:r>
          </a:p>
        </p:txBody>
      </p:sp>
      <p:sp>
        <p:nvSpPr>
          <p:cNvPr id="3" name="CasellaDiTesto 2"/>
          <p:cNvSpPr txBox="1"/>
          <p:nvPr/>
        </p:nvSpPr>
        <p:spPr>
          <a:xfrm>
            <a:off x="6072198" y="2357436"/>
            <a:ext cx="2500298" cy="83099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it-IT" sz="4800" dirty="0" smtClean="0"/>
              <a:t>PER SÈ</a:t>
            </a:r>
          </a:p>
        </p:txBody>
      </p:sp>
      <p:sp>
        <p:nvSpPr>
          <p:cNvPr id="5" name="CasellaDiTesto 4"/>
          <p:cNvSpPr txBox="1"/>
          <p:nvPr/>
        </p:nvSpPr>
        <p:spPr>
          <a:xfrm>
            <a:off x="4286248" y="3571882"/>
            <a:ext cx="3071802"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4800" dirty="0" smtClean="0"/>
              <a:t>PER TUTTI</a:t>
            </a:r>
          </a:p>
        </p:txBody>
      </p:sp>
      <p:sp>
        <p:nvSpPr>
          <p:cNvPr id="6" name="Freccia in giù 5"/>
          <p:cNvSpPr/>
          <p:nvPr/>
        </p:nvSpPr>
        <p:spPr>
          <a:xfrm rot="18173058">
            <a:off x="5236540" y="1853851"/>
            <a:ext cx="642942" cy="571504"/>
          </a:xfrm>
          <a:prstGeom prst="downArrow">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sp>
        <p:nvSpPr>
          <p:cNvPr id="7" name="Freccia in giù 6"/>
          <p:cNvSpPr/>
          <p:nvPr/>
        </p:nvSpPr>
        <p:spPr>
          <a:xfrm rot="21019598">
            <a:off x="4539859" y="2836133"/>
            <a:ext cx="640100" cy="521904"/>
          </a:xfrm>
          <a:prstGeom prst="downArrow">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Visualizza immagine di origine"/>
          <p:cNvPicPr>
            <a:picLocks noChangeAspect="1" noChangeArrowheads="1"/>
          </p:cNvPicPr>
          <p:nvPr/>
        </p:nvPicPr>
        <p:blipFill>
          <a:blip r:embed="rId2" cstate="print"/>
          <a:srcRect/>
          <a:stretch>
            <a:fillRect/>
          </a:stretch>
        </p:blipFill>
        <p:spPr bwMode="auto">
          <a:xfrm>
            <a:off x="0" y="0"/>
            <a:ext cx="9124970" cy="2500312"/>
          </a:xfrm>
          <a:prstGeom prst="rect">
            <a:avLst/>
          </a:prstGeom>
          <a:noFill/>
        </p:spPr>
      </p:pic>
      <p:sp>
        <p:nvSpPr>
          <p:cNvPr id="4" name="CasellaDiTesto 3"/>
          <p:cNvSpPr txBox="1"/>
          <p:nvPr/>
        </p:nvSpPr>
        <p:spPr>
          <a:xfrm>
            <a:off x="500034" y="1714494"/>
            <a:ext cx="5143504" cy="3046988"/>
          </a:xfrm>
          <a:prstGeom prst="rect">
            <a:avLst/>
          </a:prstGeom>
          <a:solidFill>
            <a:srgbClr val="FFFFFF">
              <a:alpha val="89804"/>
            </a:srgbClr>
          </a:solidFill>
        </p:spPr>
        <p:txBody>
          <a:bodyPr wrap="square" rtlCol="0">
            <a:spAutoFit/>
          </a:bodyPr>
          <a:lstStyle/>
          <a:p>
            <a:pPr algn="ctr"/>
            <a:r>
              <a:rPr lang="it-IT" sz="4800" dirty="0" smtClean="0"/>
              <a:t>AGIAMO PENSANDO A </a:t>
            </a:r>
            <a:r>
              <a:rPr lang="it-IT" sz="4800" b="1" dirty="0" smtClean="0"/>
              <a:t>COME </a:t>
            </a:r>
            <a:r>
              <a:rPr lang="it-IT" sz="4800" b="1" dirty="0" smtClean="0">
                <a:solidFill>
                  <a:srgbClr val="FF0000"/>
                </a:solidFill>
              </a:rPr>
              <a:t>DEBBA ESSERE </a:t>
            </a:r>
            <a:r>
              <a:rPr lang="it-IT" sz="4800" b="1" dirty="0" smtClean="0"/>
              <a:t>“</a:t>
            </a:r>
            <a:r>
              <a:rPr lang="it-IT" sz="4800" b="1" dirty="0" smtClean="0">
                <a:solidFill>
                  <a:schemeClr val="tx2"/>
                </a:solidFill>
              </a:rPr>
              <a:t>L’UOMO</a:t>
            </a:r>
            <a:r>
              <a:rPr lang="it-IT" sz="4800" b="1" dirty="0" smtClean="0"/>
              <a: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5720" y="785800"/>
            <a:ext cx="5143504" cy="1569660"/>
          </a:xfrm>
          <a:prstGeom prst="rect">
            <a:avLst/>
          </a:prstGeom>
          <a:solidFill>
            <a:srgbClr val="FFFFFF">
              <a:alpha val="89804"/>
            </a:srgbClr>
          </a:solidFill>
        </p:spPr>
        <p:txBody>
          <a:bodyPr wrap="square" rtlCol="0">
            <a:spAutoFit/>
          </a:bodyPr>
          <a:lstStyle/>
          <a:p>
            <a:pPr algn="ctr"/>
            <a:r>
              <a:rPr lang="it-IT" sz="4800" dirty="0" smtClean="0"/>
              <a:t>MORALE DELL’</a:t>
            </a:r>
            <a:r>
              <a:rPr lang="it-IT" sz="4800" b="1" dirty="0" smtClean="0">
                <a:solidFill>
                  <a:srgbClr val="FF0000"/>
                </a:solidFill>
              </a:rPr>
              <a:t>IMPEGNO</a:t>
            </a:r>
          </a:p>
        </p:txBody>
      </p:sp>
      <p:sp>
        <p:nvSpPr>
          <p:cNvPr id="53250" name="AutoShape 2" descr="Visualizza immagine di origine"/>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3252" name="AutoShape 4" descr="Visualizza immagine di origine"/>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53254" name="Picture 6" descr="Visualizza immagine di origine"/>
          <p:cNvPicPr>
            <a:picLocks noChangeAspect="1" noChangeArrowheads="1"/>
          </p:cNvPicPr>
          <p:nvPr/>
        </p:nvPicPr>
        <p:blipFill>
          <a:blip r:embed="rId2" cstate="print">
            <a:lum contrast="10000"/>
          </a:blip>
          <a:srcRect/>
          <a:stretch>
            <a:fillRect/>
          </a:stretch>
        </p:blipFill>
        <p:spPr bwMode="auto">
          <a:xfrm>
            <a:off x="6286512" y="428610"/>
            <a:ext cx="2357454" cy="3929089"/>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85720" y="285734"/>
            <a:ext cx="8643998" cy="4524315"/>
          </a:xfrm>
          <a:prstGeom prst="rect">
            <a:avLst/>
          </a:prstGeom>
        </p:spPr>
        <p:txBody>
          <a:bodyPr wrap="square">
            <a:spAutoFit/>
          </a:bodyPr>
          <a:lstStyle/>
          <a:p>
            <a:pPr algn="just"/>
            <a:r>
              <a:rPr lang="it-IT" sz="3200" dirty="0" smtClean="0"/>
              <a:t>“Ma </a:t>
            </a:r>
            <a:r>
              <a:rPr lang="it-IT" sz="3200" dirty="0"/>
              <a:t>se veramente </a:t>
            </a:r>
            <a:r>
              <a:rPr lang="it-IT" sz="3200" b="1" dirty="0"/>
              <a:t>l'esistenza precede l'essenza</a:t>
            </a:r>
            <a:r>
              <a:rPr lang="it-IT" sz="3200" dirty="0"/>
              <a:t>, l'uomo è responsabile di quello che </a:t>
            </a:r>
            <a:r>
              <a:rPr lang="it-IT" sz="3200" dirty="0" smtClean="0"/>
              <a:t>è. </a:t>
            </a:r>
            <a:r>
              <a:rPr lang="it-IT" sz="3200" dirty="0"/>
              <a:t>C</a:t>
            </a:r>
            <a:r>
              <a:rPr lang="it-IT" sz="3200" dirty="0" smtClean="0"/>
              <a:t>osì </a:t>
            </a:r>
            <a:r>
              <a:rPr lang="it-IT" sz="3200" dirty="0"/>
              <a:t>il primo passo dell'esistenzialismo è di mettere ogni uomo in possesso di quello che </a:t>
            </a:r>
            <a:r>
              <a:rPr lang="it-IT" sz="3200" dirty="0" smtClean="0"/>
              <a:t>egli e è </a:t>
            </a:r>
            <a:r>
              <a:rPr lang="it-IT" sz="3200" dirty="0"/>
              <a:t>di far cadere su di lui </a:t>
            </a:r>
            <a:r>
              <a:rPr lang="it-IT" sz="3200" b="1" dirty="0"/>
              <a:t>la responsabilità totale della sua esistenza</a:t>
            </a:r>
            <a:r>
              <a:rPr lang="it-IT" sz="3200" dirty="0"/>
              <a:t>; quando diciamo che l'uomo è responsabile di se stesso, non intendiamo che l'uomo sia responsabile della sua stretta individualità, </a:t>
            </a:r>
            <a:r>
              <a:rPr lang="it-IT" sz="3200" dirty="0" smtClean="0"/>
              <a:t>ma </a:t>
            </a:r>
            <a:r>
              <a:rPr lang="it-IT" sz="3200" dirty="0"/>
              <a:t>che </a:t>
            </a:r>
            <a:r>
              <a:rPr lang="it-IT" sz="3200" dirty="0" smtClean="0"/>
              <a:t>egli </a:t>
            </a:r>
            <a:r>
              <a:rPr lang="it-IT" sz="3200" b="1" dirty="0" smtClean="0"/>
              <a:t>è </a:t>
            </a:r>
            <a:r>
              <a:rPr lang="it-IT" sz="3200" b="1" dirty="0"/>
              <a:t>responsabile di tutti gli uomini</a:t>
            </a:r>
            <a:r>
              <a:rPr lang="it-IT" sz="3200" dirty="0" smtClean="0"/>
              <a:t>. </a:t>
            </a:r>
            <a:endParaRPr lang="it-IT" sz="32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4282" y="357172"/>
            <a:ext cx="8643998" cy="4247317"/>
          </a:xfrm>
          <a:prstGeom prst="rect">
            <a:avLst/>
          </a:prstGeom>
        </p:spPr>
        <p:txBody>
          <a:bodyPr wrap="square">
            <a:spAutoFit/>
          </a:bodyPr>
          <a:lstStyle/>
          <a:p>
            <a:pPr algn="just"/>
            <a:r>
              <a:rPr lang="it-IT" sz="3000" dirty="0" smtClean="0"/>
              <a:t>Quando </a:t>
            </a:r>
            <a:r>
              <a:rPr lang="it-IT" sz="3000" dirty="0"/>
              <a:t>diciamo che l'uomo si sceglie, intendiamo che ciascuno di noi si sceglie, ma, con questo, vogliamo anche dire che </a:t>
            </a:r>
            <a:r>
              <a:rPr lang="it-IT" sz="3000" b="1" dirty="0"/>
              <a:t>ciascuno di noi, </a:t>
            </a:r>
            <a:r>
              <a:rPr lang="it-IT" sz="3000" b="1" dirty="0" smtClean="0"/>
              <a:t>scegliendosi</a:t>
            </a:r>
            <a:r>
              <a:rPr lang="it-IT" sz="3000" b="1" dirty="0"/>
              <a:t>, </a:t>
            </a:r>
            <a:r>
              <a:rPr lang="it-IT" sz="3000" b="1" dirty="0" smtClean="0"/>
              <a:t>sceglie </a:t>
            </a:r>
            <a:r>
              <a:rPr lang="it-IT" sz="3000" b="1" dirty="0"/>
              <a:t>per tutti gli uomini</a:t>
            </a:r>
            <a:r>
              <a:rPr lang="it-IT" sz="3000" dirty="0"/>
              <a:t>. Infatti, non c'è un solo dei nostri atti che, creando l'uomo che vogliamo essere, non </a:t>
            </a:r>
            <a:r>
              <a:rPr lang="it-IT" sz="3000" dirty="0" smtClean="0"/>
              <a:t>crei </a:t>
            </a:r>
            <a:r>
              <a:rPr lang="it-IT" sz="3000" dirty="0"/>
              <a:t>nello stesso tempo una immagine dell'uomo quale noi giudichiamo debba essere. </a:t>
            </a:r>
            <a:r>
              <a:rPr lang="it-IT" sz="3000" dirty="0" smtClean="0"/>
              <a:t> […] così </a:t>
            </a:r>
            <a:r>
              <a:rPr lang="it-IT" sz="3000" dirty="0"/>
              <a:t>sono responsabile per me stesso e per tutti e </a:t>
            </a:r>
            <a:r>
              <a:rPr lang="it-IT" sz="3000" dirty="0" smtClean="0"/>
              <a:t>creo </a:t>
            </a:r>
            <a:r>
              <a:rPr lang="it-IT" sz="3000" dirty="0"/>
              <a:t>una certa immagine dell'uomo che scelgo. </a:t>
            </a:r>
            <a:r>
              <a:rPr lang="it-IT" sz="3000" dirty="0" smtClean="0"/>
              <a:t>Scegliendomi</a:t>
            </a:r>
            <a:r>
              <a:rPr lang="it-IT" sz="3000" dirty="0"/>
              <a:t>, Io scelgo </a:t>
            </a:r>
            <a:r>
              <a:rPr lang="it-IT" sz="3000" dirty="0" smtClean="0"/>
              <a:t>l'uomo”.</a:t>
            </a:r>
            <a:endParaRPr lang="it-IT" sz="30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5720" y="428610"/>
            <a:ext cx="5143504" cy="1569660"/>
          </a:xfrm>
          <a:prstGeom prst="rect">
            <a:avLst/>
          </a:prstGeom>
          <a:solidFill>
            <a:srgbClr val="FFFFFF">
              <a:alpha val="89804"/>
            </a:srgbClr>
          </a:solidFill>
        </p:spPr>
        <p:txBody>
          <a:bodyPr wrap="square" rtlCol="0">
            <a:spAutoFit/>
          </a:bodyPr>
          <a:lstStyle/>
          <a:p>
            <a:pPr algn="ctr"/>
            <a:r>
              <a:rPr lang="it-IT" sz="4800" dirty="0" smtClean="0"/>
              <a:t>ESISTENZA PRECEDE L’ESSENZA</a:t>
            </a:r>
          </a:p>
        </p:txBody>
      </p:sp>
      <p:sp>
        <p:nvSpPr>
          <p:cNvPr id="53250" name="AutoShape 2" descr="Visualizza immagine di origine"/>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3252" name="AutoShape 4" descr="Visualizza immagine di origine"/>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6" name="CasellaDiTesto 5"/>
          <p:cNvSpPr txBox="1"/>
          <p:nvPr/>
        </p:nvSpPr>
        <p:spPr>
          <a:xfrm>
            <a:off x="1571604" y="2214560"/>
            <a:ext cx="1643042" cy="1168539"/>
          </a:xfrm>
          <a:prstGeom prst="ellipse">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sz="4800" dirty="0" smtClean="0"/>
              <a:t>+</a:t>
            </a:r>
          </a:p>
        </p:txBody>
      </p:sp>
      <p:sp>
        <p:nvSpPr>
          <p:cNvPr id="7" name="CasellaDiTesto 6"/>
          <p:cNvSpPr txBox="1"/>
          <p:nvPr/>
        </p:nvSpPr>
        <p:spPr>
          <a:xfrm>
            <a:off x="3214678" y="2428874"/>
            <a:ext cx="5143504" cy="2308324"/>
          </a:xfrm>
          <a:prstGeom prst="rect">
            <a:avLst/>
          </a:prstGeom>
          <a:solidFill>
            <a:srgbClr val="FFFFFF">
              <a:alpha val="89804"/>
            </a:srgbClr>
          </a:solidFill>
        </p:spPr>
        <p:txBody>
          <a:bodyPr wrap="square" rtlCol="0">
            <a:spAutoFit/>
          </a:bodyPr>
          <a:lstStyle/>
          <a:p>
            <a:pPr algn="ctr"/>
            <a:r>
              <a:rPr lang="it-IT" sz="4800" dirty="0" smtClean="0"/>
              <a:t>GRATUITÀ, INSENSATEZZA DEL MONDO</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2" descr="Visualizza immagine di origine"/>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3252" name="AutoShape 4" descr="Visualizza immagine di origine"/>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7" name="CasellaDiTesto 6"/>
          <p:cNvSpPr txBox="1"/>
          <p:nvPr/>
        </p:nvSpPr>
        <p:spPr>
          <a:xfrm>
            <a:off x="3786182" y="2500312"/>
            <a:ext cx="5143504" cy="830997"/>
          </a:xfrm>
          <a:prstGeom prst="rect">
            <a:avLst/>
          </a:prstGeom>
          <a:solidFill>
            <a:srgbClr val="FFFFFF">
              <a:alpha val="89804"/>
            </a:srgbClr>
          </a:solidFill>
        </p:spPr>
        <p:txBody>
          <a:bodyPr wrap="square" rtlCol="0">
            <a:spAutoFit/>
          </a:bodyPr>
          <a:lstStyle/>
          <a:p>
            <a:pPr algn="ctr"/>
            <a:r>
              <a:rPr lang="it-IT" sz="4800" dirty="0" smtClean="0"/>
              <a:t>PESSIMISMO</a:t>
            </a:r>
          </a:p>
        </p:txBody>
      </p:sp>
      <p:cxnSp>
        <p:nvCxnSpPr>
          <p:cNvPr id="9" name="Connettore 1 8"/>
          <p:cNvCxnSpPr/>
          <p:nvPr/>
        </p:nvCxnSpPr>
        <p:spPr>
          <a:xfrm>
            <a:off x="3643306" y="1357304"/>
            <a:ext cx="4929222" cy="3000396"/>
          </a:xfrm>
          <a:prstGeom prst="line">
            <a:avLst/>
          </a:prstGeom>
        </p:spPr>
        <p:style>
          <a:lnRef idx="3">
            <a:schemeClr val="accent2"/>
          </a:lnRef>
          <a:fillRef idx="0">
            <a:schemeClr val="accent2"/>
          </a:fillRef>
          <a:effectRef idx="2">
            <a:schemeClr val="accent2"/>
          </a:effectRef>
          <a:fontRef idx="minor">
            <a:schemeClr val="tx1"/>
          </a:fontRef>
        </p:style>
      </p:cxnSp>
      <p:pic>
        <p:nvPicPr>
          <p:cNvPr id="18434" name="Picture 2" descr="Visualizza immagine di origine"/>
          <p:cNvPicPr>
            <a:picLocks noChangeAspect="1" noChangeArrowheads="1"/>
          </p:cNvPicPr>
          <p:nvPr/>
        </p:nvPicPr>
        <p:blipFill>
          <a:blip r:embed="rId2" cstate="print"/>
          <a:srcRect/>
          <a:stretch>
            <a:fillRect/>
          </a:stretch>
        </p:blipFill>
        <p:spPr bwMode="auto">
          <a:xfrm>
            <a:off x="285720" y="285734"/>
            <a:ext cx="3048000" cy="2581276"/>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Visualizza immagine di origine"/>
          <p:cNvPicPr>
            <a:picLocks noChangeAspect="1" noChangeArrowheads="1"/>
          </p:cNvPicPr>
          <p:nvPr/>
        </p:nvPicPr>
        <p:blipFill>
          <a:blip r:embed="rId2" cstate="print"/>
          <a:srcRect/>
          <a:stretch>
            <a:fillRect/>
          </a:stretch>
        </p:blipFill>
        <p:spPr bwMode="auto">
          <a:xfrm>
            <a:off x="4849176" y="0"/>
            <a:ext cx="4294823" cy="5143500"/>
          </a:xfrm>
          <a:prstGeom prst="rect">
            <a:avLst/>
          </a:prstGeom>
          <a:noFill/>
        </p:spPr>
      </p:pic>
      <p:sp>
        <p:nvSpPr>
          <p:cNvPr id="53250" name="AutoShape 2" descr="Visualizza immagine di origine"/>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3252" name="AutoShape 4" descr="Visualizza immagine di origine"/>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7" name="CasellaDiTesto 6"/>
          <p:cNvSpPr txBox="1"/>
          <p:nvPr/>
        </p:nvSpPr>
        <p:spPr>
          <a:xfrm>
            <a:off x="571472" y="642924"/>
            <a:ext cx="5143504" cy="3785652"/>
          </a:xfrm>
          <a:prstGeom prst="rect">
            <a:avLst/>
          </a:prstGeom>
          <a:solidFill>
            <a:srgbClr val="FFFFFF">
              <a:alpha val="89804"/>
            </a:srgbClr>
          </a:solidFill>
        </p:spPr>
        <p:txBody>
          <a:bodyPr wrap="square" rtlCol="0">
            <a:spAutoFit/>
          </a:bodyPr>
          <a:lstStyle/>
          <a:p>
            <a:pPr algn="ctr"/>
            <a:r>
              <a:rPr lang="it-IT" sz="4800" b="1" dirty="0" smtClean="0"/>
              <a:t>ESALTAZIONE</a:t>
            </a:r>
            <a:r>
              <a:rPr lang="it-IT" sz="4800" dirty="0" smtClean="0"/>
              <a:t> DELLA </a:t>
            </a:r>
            <a:r>
              <a:rPr lang="it-IT" sz="4800" b="1" dirty="0" smtClean="0"/>
              <a:t>LIBERTÀ</a:t>
            </a:r>
            <a:r>
              <a:rPr lang="it-IT" sz="4800" dirty="0" smtClean="0"/>
              <a:t> E DELLA </a:t>
            </a:r>
            <a:r>
              <a:rPr lang="it-IT" sz="4800" b="1" dirty="0" smtClean="0"/>
              <a:t>RESPONSABILITÀ</a:t>
            </a:r>
            <a:r>
              <a:rPr lang="it-IT" sz="4800" dirty="0" smtClean="0"/>
              <a:t> UMANA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rot="495599">
            <a:off x="841945" y="1817817"/>
            <a:ext cx="7500990" cy="132343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r"/>
            <a:r>
              <a:rPr lang="it-IT" sz="4000" dirty="0" err="1" smtClean="0"/>
              <a:t>Dostoevskji</a:t>
            </a:r>
            <a:r>
              <a:rPr lang="it-IT" sz="4000" dirty="0" smtClean="0"/>
              <a:t>, Kafka, Beckett, Ionesco, </a:t>
            </a:r>
            <a:r>
              <a:rPr lang="it-IT" sz="4000" dirty="0" err="1" smtClean="0"/>
              <a:t>Camus</a:t>
            </a:r>
            <a:r>
              <a:rPr lang="it-IT" sz="4000" dirty="0" smtClean="0"/>
              <a:t>, Montale, </a:t>
            </a:r>
            <a:r>
              <a:rPr lang="it-IT" sz="4000" dirty="0" err="1" smtClean="0"/>
              <a:t>Eliot…</a:t>
            </a:r>
            <a:endParaRPr lang="it-IT" sz="4000" dirty="0"/>
          </a:p>
        </p:txBody>
      </p:sp>
      <p:sp>
        <p:nvSpPr>
          <p:cNvPr id="2" name="CasellaDiTesto 1"/>
          <p:cNvSpPr txBox="1"/>
          <p:nvPr/>
        </p:nvSpPr>
        <p:spPr>
          <a:xfrm>
            <a:off x="500034" y="928676"/>
            <a:ext cx="8072494" cy="707886"/>
          </a:xfrm>
          <a:prstGeom prst="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sz="4000" dirty="0"/>
              <a:t>f</a:t>
            </a:r>
            <a:r>
              <a:rPr lang="it-IT" sz="4000" dirty="0" smtClean="0"/>
              <a:t>ilosofia, letteratura, teatro, </a:t>
            </a:r>
            <a:r>
              <a:rPr lang="it-IT" sz="4000" dirty="0" err="1" smtClean="0"/>
              <a:t>musica…</a:t>
            </a:r>
            <a:endParaRPr lang="it-IT" sz="4000" dirty="0"/>
          </a:p>
        </p:txBody>
      </p:sp>
      <p:sp>
        <p:nvSpPr>
          <p:cNvPr id="4" name="CasellaDiTesto 3"/>
          <p:cNvSpPr txBox="1"/>
          <p:nvPr/>
        </p:nvSpPr>
        <p:spPr>
          <a:xfrm>
            <a:off x="428596" y="3643320"/>
            <a:ext cx="5429288" cy="1200329"/>
          </a:xfrm>
          <a:prstGeom prst="rect">
            <a:avLst/>
          </a:prstGeom>
          <a:noFill/>
          <a:ln>
            <a:solidFill>
              <a:schemeClr val="tx1"/>
            </a:solidFill>
            <a:prstDash val="lgDash"/>
          </a:ln>
        </p:spPr>
        <p:txBody>
          <a:bodyPr wrap="square" rtlCol="0">
            <a:spAutoFit/>
          </a:bodyPr>
          <a:lstStyle/>
          <a:p>
            <a:r>
              <a:rPr lang="it-IT" sz="3600" i="1" dirty="0" smtClean="0"/>
              <a:t>Assurdità della vita, esistenza senza fondamenti</a:t>
            </a:r>
            <a:endParaRPr lang="it-IT" sz="3600" i="1"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2" descr="Visualizza immagine di origine"/>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3252" name="AutoShape 4" descr="Visualizza immagine di origine"/>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7" name="CasellaDiTesto 6"/>
          <p:cNvSpPr txBox="1"/>
          <p:nvPr/>
        </p:nvSpPr>
        <p:spPr>
          <a:xfrm>
            <a:off x="357158" y="571486"/>
            <a:ext cx="8072494" cy="2308324"/>
          </a:xfrm>
          <a:prstGeom prst="rect">
            <a:avLst/>
          </a:prstGeom>
          <a:solidFill>
            <a:srgbClr val="FFFFFF">
              <a:alpha val="89804"/>
            </a:srgbClr>
          </a:solidFill>
        </p:spPr>
        <p:txBody>
          <a:bodyPr wrap="square" rtlCol="0">
            <a:spAutoFit/>
          </a:bodyPr>
          <a:lstStyle/>
          <a:p>
            <a:pPr algn="ctr"/>
            <a:r>
              <a:rPr lang="it-IT" sz="4800" dirty="0" smtClean="0"/>
              <a:t>QUINDI NON DOBBIAMO AGIRE PER INGANNARCI, PER SFUGGIRE ALL’</a:t>
            </a:r>
            <a:r>
              <a:rPr lang="it-IT" sz="4800" dirty="0" err="1" smtClean="0"/>
              <a:t>ANGOSCIA…</a:t>
            </a:r>
            <a:endParaRPr lang="it-IT" sz="4800" dirty="0" smtClean="0"/>
          </a:p>
        </p:txBody>
      </p:sp>
      <p:sp>
        <p:nvSpPr>
          <p:cNvPr id="5" name="CasellaDiTesto 4"/>
          <p:cNvSpPr txBox="1"/>
          <p:nvPr/>
        </p:nvSpPr>
        <p:spPr>
          <a:xfrm>
            <a:off x="785786" y="3357568"/>
            <a:ext cx="8072494"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sz="4800" b="1" dirty="0" smtClean="0"/>
              <a:t>IN “MALAFEDE”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Visualizza immagine di origine"/>
          <p:cNvPicPr>
            <a:picLocks noChangeAspect="1" noChangeArrowheads="1"/>
          </p:cNvPicPr>
          <p:nvPr/>
        </p:nvPicPr>
        <p:blipFill>
          <a:blip r:embed="rId2" cstate="print"/>
          <a:srcRect/>
          <a:stretch>
            <a:fillRect/>
          </a:stretch>
        </p:blipFill>
        <p:spPr bwMode="auto">
          <a:xfrm>
            <a:off x="-1" y="0"/>
            <a:ext cx="9143997" cy="5143499"/>
          </a:xfrm>
          <a:prstGeom prst="rect">
            <a:avLst/>
          </a:prstGeom>
          <a:noFill/>
        </p:spPr>
      </p:pic>
      <p:sp>
        <p:nvSpPr>
          <p:cNvPr id="53250" name="AutoShape 2" descr="Visualizza immagine di origine"/>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3252" name="AutoShape 4" descr="Visualizza immagine di origine"/>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7" name="CasellaDiTesto 6"/>
          <p:cNvSpPr txBox="1"/>
          <p:nvPr/>
        </p:nvSpPr>
        <p:spPr>
          <a:xfrm>
            <a:off x="2571736" y="2928940"/>
            <a:ext cx="6143668" cy="156966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sz="4800" b="1" dirty="0" smtClean="0"/>
              <a:t>RIFUGIO IN UN RUOLO SOCIALE </a:t>
            </a:r>
            <a:r>
              <a:rPr lang="it-IT" sz="4800" dirty="0" smtClean="0"/>
              <a:t>PRESTABILITO</a:t>
            </a:r>
          </a:p>
        </p:txBody>
      </p:sp>
      <p:sp>
        <p:nvSpPr>
          <p:cNvPr id="5" name="CasellaDiTesto 4"/>
          <p:cNvSpPr txBox="1"/>
          <p:nvPr/>
        </p:nvSpPr>
        <p:spPr>
          <a:xfrm>
            <a:off x="1071538" y="428610"/>
            <a:ext cx="5072098" cy="1569660"/>
          </a:xfrm>
          <a:prstGeom prst="rect">
            <a:avLst/>
          </a:prstGeom>
          <a:solidFill>
            <a:srgbClr val="FFFFFF">
              <a:alpha val="89804"/>
            </a:srgbClr>
          </a:solidFill>
        </p:spPr>
        <p:txBody>
          <a:bodyPr wrap="square" rtlCol="0">
            <a:spAutoFit/>
          </a:bodyPr>
          <a:lstStyle/>
          <a:p>
            <a:pPr algn="ctr"/>
            <a:r>
              <a:rPr lang="it-IT" sz="4800" dirty="0" smtClean="0"/>
              <a:t>IN “MALAFEDE”</a:t>
            </a:r>
          </a:p>
          <a:p>
            <a:pPr algn="ctr"/>
            <a:r>
              <a:rPr lang="it-IT" sz="4800" dirty="0" smtClean="0"/>
              <a:t>=</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14348" y="357172"/>
            <a:ext cx="7858180" cy="4093428"/>
          </a:xfrm>
          <a:prstGeom prst="rect">
            <a:avLst/>
          </a:prstGeom>
        </p:spPr>
        <p:txBody>
          <a:bodyPr wrap="square">
            <a:spAutoFit/>
          </a:bodyPr>
          <a:lstStyle/>
          <a:p>
            <a:pPr algn="just"/>
            <a:r>
              <a:rPr lang="it-IT" sz="2000" dirty="0"/>
              <a:t>"Ha il gesto vivace e pronunciato, un po' troppo preciso, un po' troppo rapido, viene verso gli avventori con un passo un po' troppo vivace, si china con troppa premura, la voce, gli occhi, esprimono un interesse un po' troppo pieno di sollecitudine per il comando del cliente, poi ecco che torna tentando di imitare nell' andatura il rigore inflessibile di una specie di automa, portando il vassoio con una specie di temerarietà da funambolo, in un equilibrio perpetuamente instabile e perpetuamente rotto, che perpetuamente ristabilisce con un movimento leggero del braccio e della mano. Tutta la sua condotta sembra un gioco. Si sforza di concatenare i movimenti come se fossero degli ingranaggi che si comandano l' un l' altro, la mimica e perfino la voce paiono meccanismi; egli assume la prestezza e la rapidità spietata delle cose. Gioca, si diverte." (Sartre, </a:t>
            </a:r>
            <a:r>
              <a:rPr lang="it-IT" sz="2000" i="1" dirty="0"/>
              <a:t>L' essere e il nulla</a:t>
            </a:r>
            <a:r>
              <a:rPr lang="it-IT" sz="2000" dirty="0"/>
              <a:t>)</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Visualizza immagine di origine"/>
          <p:cNvPicPr>
            <a:picLocks noChangeAspect="1" noChangeArrowheads="1"/>
          </p:cNvPicPr>
          <p:nvPr/>
        </p:nvPicPr>
        <p:blipFill>
          <a:blip r:embed="rId2" cstate="print"/>
          <a:srcRect/>
          <a:stretch>
            <a:fillRect/>
          </a:stretch>
        </p:blipFill>
        <p:spPr bwMode="auto">
          <a:xfrm>
            <a:off x="0" y="0"/>
            <a:ext cx="3957217" cy="5143500"/>
          </a:xfrm>
          <a:prstGeom prst="rect">
            <a:avLst/>
          </a:prstGeom>
          <a:noFill/>
        </p:spPr>
      </p:pic>
      <p:sp>
        <p:nvSpPr>
          <p:cNvPr id="53250" name="AutoShape 2" descr="Visualizza immagine di origine"/>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3252" name="AutoShape 4" descr="Visualizza immagine di origine"/>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 name="CasellaDiTesto 4"/>
          <p:cNvSpPr txBox="1"/>
          <p:nvPr/>
        </p:nvSpPr>
        <p:spPr>
          <a:xfrm>
            <a:off x="428596" y="428610"/>
            <a:ext cx="8072494" cy="1569660"/>
          </a:xfrm>
          <a:prstGeom prst="rect">
            <a:avLst/>
          </a:prstGeom>
          <a:solidFill>
            <a:srgbClr val="FFFFFF">
              <a:alpha val="89804"/>
            </a:srgbClr>
          </a:solidFill>
        </p:spPr>
        <p:txBody>
          <a:bodyPr wrap="square" rtlCol="0">
            <a:spAutoFit/>
          </a:bodyPr>
          <a:lstStyle/>
          <a:p>
            <a:pPr algn="ctr"/>
            <a:r>
              <a:rPr lang="it-IT" sz="4800" dirty="0" smtClean="0"/>
              <a:t>IMMAGINE </a:t>
            </a:r>
            <a:r>
              <a:rPr lang="it-IT" sz="4800" dirty="0" err="1" smtClean="0"/>
              <a:t>DI</a:t>
            </a:r>
            <a:r>
              <a:rPr lang="it-IT" sz="4800" dirty="0" smtClean="0"/>
              <a:t> SE’ </a:t>
            </a:r>
            <a:r>
              <a:rPr lang="it-IT" sz="4800" b="1" dirty="0" smtClean="0"/>
              <a:t>INAUTENTICA</a:t>
            </a:r>
            <a:r>
              <a:rPr lang="it-IT" sz="4800" dirty="0" smtClean="0"/>
              <a:t>, MA </a:t>
            </a:r>
            <a:r>
              <a:rPr lang="it-IT" sz="4800" b="1" dirty="0" smtClean="0"/>
              <a:t>VEROSIMILE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2" descr="Visualizza immagine di origine"/>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3252" name="AutoShape 4" descr="Visualizza immagine di origine"/>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 name="CasellaDiTesto 4"/>
          <p:cNvSpPr txBox="1"/>
          <p:nvPr/>
        </p:nvSpPr>
        <p:spPr>
          <a:xfrm>
            <a:off x="428596" y="428610"/>
            <a:ext cx="8072494" cy="830997"/>
          </a:xfrm>
          <a:prstGeom prst="rect">
            <a:avLst/>
          </a:prstGeom>
          <a:solidFill>
            <a:srgbClr val="FFFFFF">
              <a:alpha val="89804"/>
            </a:srgbClr>
          </a:solidFill>
        </p:spPr>
        <p:txBody>
          <a:bodyPr wrap="square" rtlCol="0">
            <a:spAutoFit/>
          </a:bodyPr>
          <a:lstStyle/>
          <a:p>
            <a:pPr algn="ctr"/>
            <a:r>
              <a:rPr lang="it-IT" sz="4800" dirty="0" smtClean="0"/>
              <a:t>LA NAUSEA (1938)</a:t>
            </a:r>
          </a:p>
        </p:txBody>
      </p:sp>
      <p:pic>
        <p:nvPicPr>
          <p:cNvPr id="81922" name="Picture 2" descr="Visualizza immagine di origine"/>
          <p:cNvPicPr>
            <a:picLocks noChangeAspect="1" noChangeArrowheads="1"/>
          </p:cNvPicPr>
          <p:nvPr/>
        </p:nvPicPr>
        <p:blipFill>
          <a:blip r:embed="rId2" cstate="print"/>
          <a:srcRect/>
          <a:stretch>
            <a:fillRect/>
          </a:stretch>
        </p:blipFill>
        <p:spPr bwMode="auto">
          <a:xfrm>
            <a:off x="3143240" y="1500180"/>
            <a:ext cx="2563813" cy="341788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2" descr="Visualizza immagine di origine"/>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3252" name="AutoShape 4" descr="Visualizza immagine di origine"/>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 name="CasellaDiTesto 4"/>
          <p:cNvSpPr txBox="1"/>
          <p:nvPr/>
        </p:nvSpPr>
        <p:spPr>
          <a:xfrm>
            <a:off x="428596" y="714362"/>
            <a:ext cx="8072494" cy="3785652"/>
          </a:xfrm>
          <a:prstGeom prst="rect">
            <a:avLst/>
          </a:prstGeom>
          <a:solidFill>
            <a:srgbClr val="FFFFFF">
              <a:alpha val="89804"/>
            </a:srgbClr>
          </a:solidFill>
        </p:spPr>
        <p:txBody>
          <a:bodyPr wrap="square" rtlCol="0">
            <a:spAutoFit/>
          </a:bodyPr>
          <a:lstStyle/>
          <a:p>
            <a:pPr algn="ctr"/>
            <a:r>
              <a:rPr lang="it-IT" sz="4800" dirty="0" smtClean="0"/>
              <a:t>SENSAZIONE CHE NASCE </a:t>
            </a:r>
            <a:r>
              <a:rPr lang="it-IT" sz="4800" dirty="0" err="1" smtClean="0"/>
              <a:t>DI</a:t>
            </a:r>
            <a:r>
              <a:rPr lang="it-IT" sz="4800" dirty="0" smtClean="0"/>
              <a:t> FRONTE ALL’</a:t>
            </a:r>
            <a:r>
              <a:rPr lang="it-IT" sz="4800" b="1" dirty="0" smtClean="0"/>
              <a:t>ESTRANEITÀ</a:t>
            </a:r>
            <a:r>
              <a:rPr lang="it-IT" sz="4800" dirty="0" smtClean="0"/>
              <a:t>, L’</a:t>
            </a:r>
            <a:r>
              <a:rPr lang="it-IT" sz="4800" b="1" dirty="0" smtClean="0"/>
              <a:t>ACCIDENTALITÀ</a:t>
            </a:r>
            <a:r>
              <a:rPr lang="it-IT" sz="4800" dirty="0" smtClean="0"/>
              <a:t> E LA </a:t>
            </a:r>
            <a:r>
              <a:rPr lang="it-IT" sz="4800" b="1" dirty="0" smtClean="0"/>
              <a:t>GRATUITÀ</a:t>
            </a:r>
            <a:r>
              <a:rPr lang="it-IT" sz="4800" dirty="0" smtClean="0"/>
              <a:t> </a:t>
            </a:r>
            <a:r>
              <a:rPr lang="it-IT" sz="4800" dirty="0" err="1" smtClean="0"/>
              <a:t>DI</a:t>
            </a:r>
            <a:r>
              <a:rPr lang="it-IT" sz="4800" dirty="0" smtClean="0"/>
              <a:t> TUTTO CIÒ CHE </a:t>
            </a:r>
            <a:r>
              <a:rPr lang="it-IT" sz="4800" dirty="0" err="1" smtClean="0"/>
              <a:t>CI</a:t>
            </a:r>
            <a:r>
              <a:rPr lang="it-IT" sz="4800" dirty="0" smtClean="0"/>
              <a:t> CIRCONDA</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Visualizza immagine di origine"/>
          <p:cNvPicPr>
            <a:picLocks noChangeAspect="1" noChangeArrowheads="1"/>
          </p:cNvPicPr>
          <p:nvPr/>
        </p:nvPicPr>
        <p:blipFill>
          <a:blip r:embed="rId2" cstate="print"/>
          <a:srcRect/>
          <a:stretch>
            <a:fillRect/>
          </a:stretch>
        </p:blipFill>
        <p:spPr bwMode="auto">
          <a:xfrm>
            <a:off x="0" y="571486"/>
            <a:ext cx="9144028" cy="4572014"/>
          </a:xfrm>
          <a:prstGeom prst="rect">
            <a:avLst/>
          </a:prstGeom>
          <a:noFill/>
        </p:spPr>
      </p:pic>
      <p:sp>
        <p:nvSpPr>
          <p:cNvPr id="53250" name="AutoShape 2" descr="Visualizza immagine di origine"/>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3252" name="AutoShape 4" descr="Visualizza immagine di origine"/>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 name="CasellaDiTesto 4"/>
          <p:cNvSpPr txBox="1"/>
          <p:nvPr/>
        </p:nvSpPr>
        <p:spPr>
          <a:xfrm>
            <a:off x="428596" y="357172"/>
            <a:ext cx="8072494" cy="1107996"/>
          </a:xfrm>
          <a:prstGeom prst="rect">
            <a:avLst/>
          </a:prstGeom>
          <a:solidFill>
            <a:srgbClr val="FFFFFF">
              <a:alpha val="89804"/>
            </a:srgbClr>
          </a:solidFill>
        </p:spPr>
        <p:txBody>
          <a:bodyPr wrap="square" rtlCol="0">
            <a:spAutoFit/>
          </a:bodyPr>
          <a:lstStyle/>
          <a:p>
            <a:pPr algn="ctr"/>
            <a:r>
              <a:rPr lang="it-IT" sz="4800" dirty="0" smtClean="0"/>
              <a:t>TUTTO, ATTORNO A NOI, </a:t>
            </a:r>
            <a:r>
              <a:rPr lang="it-IT" sz="6600" b="1" dirty="0" smtClean="0">
                <a:solidFill>
                  <a:srgbClr val="FF0000"/>
                </a:solidFill>
              </a:rPr>
              <a:t>È</a:t>
            </a:r>
          </a:p>
        </p:txBody>
      </p:sp>
      <p:sp>
        <p:nvSpPr>
          <p:cNvPr id="6" name="CasellaDiTesto 5"/>
          <p:cNvSpPr txBox="1"/>
          <p:nvPr/>
        </p:nvSpPr>
        <p:spPr>
          <a:xfrm>
            <a:off x="428596" y="2928940"/>
            <a:ext cx="8072494" cy="830997"/>
          </a:xfrm>
          <a:prstGeom prst="rect">
            <a:avLst/>
          </a:prstGeom>
          <a:solidFill>
            <a:srgbClr val="FFFFFF">
              <a:alpha val="89804"/>
            </a:srgbClr>
          </a:solidFill>
        </p:spPr>
        <p:txBody>
          <a:bodyPr wrap="square" rtlCol="0">
            <a:spAutoFit/>
          </a:bodyPr>
          <a:lstStyle/>
          <a:p>
            <a:pPr algn="ctr"/>
            <a:r>
              <a:rPr lang="it-IT" sz="4800" dirty="0" smtClean="0"/>
              <a:t>perché? </a:t>
            </a:r>
            <a:r>
              <a:rPr lang="it-IT" sz="4800" b="1" dirty="0" smtClean="0"/>
              <a:t>SENZA MOTIVO</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2" descr="Visualizza immagine di origine"/>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3252" name="AutoShape 4" descr="Visualizza immagine di origine"/>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7" name="CasellaDiTesto 6"/>
          <p:cNvSpPr txBox="1"/>
          <p:nvPr/>
        </p:nvSpPr>
        <p:spPr>
          <a:xfrm>
            <a:off x="357158" y="428610"/>
            <a:ext cx="8072494" cy="3323987"/>
          </a:xfrm>
          <a:prstGeom prst="rect">
            <a:avLst/>
          </a:prstGeom>
          <a:solidFill>
            <a:srgbClr val="FFFFFF">
              <a:alpha val="89804"/>
            </a:srgbClr>
          </a:solidFill>
        </p:spPr>
        <p:txBody>
          <a:bodyPr wrap="square" rtlCol="0">
            <a:spAutoFit/>
          </a:bodyPr>
          <a:lstStyle/>
          <a:p>
            <a:r>
              <a:rPr lang="it-IT" sz="4800" dirty="0" smtClean="0"/>
              <a:t>TUTTO È </a:t>
            </a:r>
          </a:p>
          <a:p>
            <a:r>
              <a:rPr lang="it-IT" sz="4800" b="1" dirty="0" smtClean="0">
                <a:solidFill>
                  <a:srgbClr val="FF0000"/>
                </a:solidFill>
              </a:rPr>
              <a:t>      SUPERFLUO</a:t>
            </a:r>
            <a:endParaRPr lang="it-IT" sz="4800" dirty="0" smtClean="0"/>
          </a:p>
          <a:p>
            <a:r>
              <a:rPr lang="it-IT" sz="4800" dirty="0" smtClean="0"/>
              <a:t>                </a:t>
            </a:r>
            <a:r>
              <a:rPr lang="it-IT" sz="5400" b="1" dirty="0" smtClean="0">
                <a:solidFill>
                  <a:srgbClr val="FF0000"/>
                </a:solidFill>
              </a:rPr>
              <a:t>CONTINGENTE</a:t>
            </a:r>
            <a:r>
              <a:rPr lang="it-IT" sz="4800" dirty="0" smtClean="0"/>
              <a:t> </a:t>
            </a:r>
          </a:p>
          <a:p>
            <a:pPr algn="r"/>
            <a:r>
              <a:rPr lang="it-IT" sz="6000" b="1" dirty="0" smtClean="0">
                <a:solidFill>
                  <a:srgbClr val="FF0000"/>
                </a:solidFill>
              </a:rPr>
              <a:t>ASSURDO</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Visualizza immagine di origine"/>
          <p:cNvPicPr>
            <a:picLocks noChangeAspect="1" noChangeArrowheads="1"/>
          </p:cNvPicPr>
          <p:nvPr/>
        </p:nvPicPr>
        <p:blipFill>
          <a:blip r:embed="rId2" cstate="print"/>
          <a:srcRect b="15625"/>
          <a:stretch>
            <a:fillRect/>
          </a:stretch>
        </p:blipFill>
        <p:spPr bwMode="auto">
          <a:xfrm>
            <a:off x="0" y="0"/>
            <a:ext cx="9144000" cy="5143500"/>
          </a:xfrm>
          <a:prstGeom prst="rect">
            <a:avLst/>
          </a:prstGeom>
          <a:noFill/>
        </p:spPr>
      </p:pic>
      <p:sp>
        <p:nvSpPr>
          <p:cNvPr id="53250" name="AutoShape 2" descr="Visualizza immagine di origine"/>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3252" name="AutoShape 4" descr="Visualizza immagine di origine"/>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6" name="CasellaDiTesto 5"/>
          <p:cNvSpPr txBox="1"/>
          <p:nvPr/>
        </p:nvSpPr>
        <p:spPr>
          <a:xfrm>
            <a:off x="500034" y="1214428"/>
            <a:ext cx="8072494" cy="830997"/>
          </a:xfrm>
          <a:prstGeom prst="rect">
            <a:avLst/>
          </a:prstGeom>
          <a:solidFill>
            <a:srgbClr val="FFFFFF">
              <a:alpha val="89804"/>
            </a:srgbClr>
          </a:solidFill>
        </p:spPr>
        <p:txBody>
          <a:bodyPr wrap="square" rtlCol="0">
            <a:spAutoFit/>
          </a:bodyPr>
          <a:lstStyle/>
          <a:p>
            <a:pPr algn="ctr"/>
            <a:r>
              <a:rPr lang="it-IT" sz="4800" dirty="0" smtClean="0"/>
              <a:t>IL RAPPORTO CON GLI ALTRI</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2" descr="Visualizza immagine di origine"/>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3252" name="AutoShape 4" descr="Visualizza immagine di origine"/>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6" name="CasellaDiTesto 5"/>
          <p:cNvSpPr txBox="1"/>
          <p:nvPr/>
        </p:nvSpPr>
        <p:spPr>
          <a:xfrm>
            <a:off x="571472" y="1643056"/>
            <a:ext cx="8072494" cy="1569660"/>
          </a:xfrm>
          <a:prstGeom prst="rect">
            <a:avLst/>
          </a:prstGeom>
          <a:solidFill>
            <a:srgbClr val="FFFFFF">
              <a:alpha val="89804"/>
            </a:srgbClr>
          </a:solidFill>
        </p:spPr>
        <p:txBody>
          <a:bodyPr wrap="square" rtlCol="0">
            <a:spAutoFit/>
          </a:bodyPr>
          <a:lstStyle/>
          <a:p>
            <a:pPr algn="ctr"/>
            <a:r>
              <a:rPr lang="it-IT" sz="4800" b="1" dirty="0" smtClean="0"/>
              <a:t>UTILIZZA</a:t>
            </a:r>
            <a:r>
              <a:rPr lang="it-IT" sz="4800" dirty="0" smtClean="0"/>
              <a:t> TUTTO CIÒ CHE LA CIRCONDA</a:t>
            </a:r>
          </a:p>
        </p:txBody>
      </p:sp>
      <p:sp>
        <p:nvSpPr>
          <p:cNvPr id="7" name="CasellaDiTesto 6"/>
          <p:cNvSpPr txBox="1"/>
          <p:nvPr/>
        </p:nvSpPr>
        <p:spPr>
          <a:xfrm>
            <a:off x="357158" y="428610"/>
            <a:ext cx="8072494" cy="830997"/>
          </a:xfrm>
          <a:prstGeom prst="rect">
            <a:avLst/>
          </a:prstGeom>
          <a:solidFill>
            <a:srgbClr val="FFFFFF">
              <a:alpha val="89804"/>
            </a:srgbClr>
          </a:solidFill>
        </p:spPr>
        <p:txBody>
          <a:bodyPr wrap="square" rtlCol="0">
            <a:spAutoFit/>
          </a:bodyPr>
          <a:lstStyle/>
          <a:p>
            <a:pPr algn="ctr"/>
            <a:r>
              <a:rPr lang="it-IT" sz="4800" b="1" dirty="0" smtClean="0"/>
              <a:t>COSCIENZA</a:t>
            </a:r>
          </a:p>
        </p:txBody>
      </p:sp>
      <p:sp>
        <p:nvSpPr>
          <p:cNvPr id="8" name="CasellaDiTesto 7"/>
          <p:cNvSpPr txBox="1"/>
          <p:nvPr/>
        </p:nvSpPr>
        <p:spPr>
          <a:xfrm>
            <a:off x="428596" y="3714758"/>
            <a:ext cx="4643470" cy="83099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it-IT" sz="4800" dirty="0" smtClean="0"/>
              <a:t>COSE</a:t>
            </a:r>
          </a:p>
        </p:txBody>
      </p:sp>
      <p:sp>
        <p:nvSpPr>
          <p:cNvPr id="9" name="CasellaDiTesto 8"/>
          <p:cNvSpPr txBox="1"/>
          <p:nvPr/>
        </p:nvSpPr>
        <p:spPr>
          <a:xfrm>
            <a:off x="4214810" y="3571882"/>
            <a:ext cx="4643470"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4800" dirty="0" smtClean="0"/>
              <a:t>UOMINI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Visualizza immagine di origine"/>
          <p:cNvPicPr>
            <a:picLocks noChangeAspect="1" noChangeArrowheads="1"/>
          </p:cNvPicPr>
          <p:nvPr/>
        </p:nvPicPr>
        <p:blipFill>
          <a:blip r:embed="rId2" cstate="print"/>
          <a:srcRect/>
          <a:stretch>
            <a:fillRect/>
          </a:stretch>
        </p:blipFill>
        <p:spPr bwMode="auto">
          <a:xfrm>
            <a:off x="0" y="-1"/>
            <a:ext cx="7286644" cy="5149535"/>
          </a:xfrm>
          <a:prstGeom prst="rect">
            <a:avLst/>
          </a:prstGeom>
          <a:noFill/>
        </p:spPr>
      </p:pic>
      <p:sp>
        <p:nvSpPr>
          <p:cNvPr id="2" name="CasellaDiTesto 1"/>
          <p:cNvSpPr txBox="1"/>
          <p:nvPr/>
        </p:nvSpPr>
        <p:spPr>
          <a:xfrm>
            <a:off x="4143340" y="571486"/>
            <a:ext cx="5000660" cy="1107996"/>
          </a:xfrm>
          <a:prstGeom prst="rect">
            <a:avLst/>
          </a:prstGeom>
          <a:solidFill>
            <a:srgbClr val="FFFFFF">
              <a:alpha val="85098"/>
            </a:srgbClr>
          </a:solidFill>
        </p:spPr>
        <p:txBody>
          <a:bodyPr wrap="square" rtlCol="0">
            <a:spAutoFit/>
          </a:bodyPr>
          <a:lstStyle/>
          <a:p>
            <a:pPr algn="ctr"/>
            <a:r>
              <a:rPr lang="it-IT" sz="6600" dirty="0" smtClean="0">
                <a:solidFill>
                  <a:srgbClr val="FF0000"/>
                </a:solidFill>
                <a:effectLst>
                  <a:outerShdw blurRad="38100" dist="38100" dir="2700000" algn="tl">
                    <a:srgbClr val="000000">
                      <a:alpha val="43137"/>
                    </a:srgbClr>
                  </a:outerShdw>
                </a:effectLst>
              </a:rPr>
              <a:t>HEIDEGGER</a:t>
            </a:r>
            <a:endParaRPr lang="it-IT" sz="6600"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2" descr="Visualizza immagine di origine"/>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3252" name="AutoShape 4" descr="Visualizza immagine di origine"/>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6" name="CasellaDiTesto 5"/>
          <p:cNvSpPr txBox="1"/>
          <p:nvPr/>
        </p:nvSpPr>
        <p:spPr>
          <a:xfrm>
            <a:off x="428596" y="1214428"/>
            <a:ext cx="8286776" cy="1569660"/>
          </a:xfrm>
          <a:prstGeom prst="rect">
            <a:avLst/>
          </a:prstGeom>
          <a:solidFill>
            <a:srgbClr val="FFFFFF">
              <a:alpha val="89804"/>
            </a:srgbClr>
          </a:solidFill>
        </p:spPr>
        <p:txBody>
          <a:bodyPr wrap="square" rtlCol="0">
            <a:spAutoFit/>
          </a:bodyPr>
          <a:lstStyle/>
          <a:p>
            <a:pPr algn="ctr"/>
            <a:r>
              <a:rPr lang="it-IT" sz="4800" b="1" dirty="0" smtClean="0"/>
              <a:t>TENDENZA A </a:t>
            </a:r>
            <a:r>
              <a:rPr lang="it-IT" sz="4800" b="1" dirty="0" smtClean="0">
                <a:solidFill>
                  <a:srgbClr val="FF0000"/>
                </a:solidFill>
              </a:rPr>
              <a:t>OGGETTIVARE</a:t>
            </a:r>
            <a:r>
              <a:rPr lang="it-IT" sz="4800" b="1" dirty="0" smtClean="0"/>
              <a:t>, </a:t>
            </a:r>
            <a:r>
              <a:rPr lang="it-IT" sz="4800" b="1" dirty="0" smtClean="0">
                <a:solidFill>
                  <a:srgbClr val="FF0000"/>
                </a:solidFill>
              </a:rPr>
              <a:t>NULLIFICARE</a:t>
            </a:r>
            <a:r>
              <a:rPr lang="it-IT" sz="4800" b="1" dirty="0" smtClean="0"/>
              <a:t> GLI ALTRI</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2" descr="Visualizza immagine di origine"/>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3252" name="AutoShape 4" descr="Visualizza immagine di origine"/>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6" name="CasellaDiTesto 5"/>
          <p:cNvSpPr txBox="1"/>
          <p:nvPr/>
        </p:nvSpPr>
        <p:spPr>
          <a:xfrm>
            <a:off x="500034" y="1214428"/>
            <a:ext cx="8072494" cy="2308324"/>
          </a:xfrm>
          <a:prstGeom prst="rect">
            <a:avLst/>
          </a:prstGeom>
          <a:solidFill>
            <a:srgbClr val="FFFFFF">
              <a:alpha val="89804"/>
            </a:srgbClr>
          </a:solidFill>
        </p:spPr>
        <p:txBody>
          <a:bodyPr wrap="square" rtlCol="0">
            <a:spAutoFit/>
          </a:bodyPr>
          <a:lstStyle/>
          <a:p>
            <a:pPr algn="ctr"/>
            <a:r>
              <a:rPr lang="it-IT" sz="4800" dirty="0" smtClean="0"/>
              <a:t>MA GLI </a:t>
            </a:r>
            <a:r>
              <a:rPr lang="it-IT" sz="4800" dirty="0" err="1" smtClean="0"/>
              <a:t>ALTRI…</a:t>
            </a:r>
            <a:endParaRPr lang="it-IT" sz="4800" dirty="0" smtClean="0"/>
          </a:p>
          <a:p>
            <a:pPr algn="ctr"/>
            <a:r>
              <a:rPr lang="it-IT" sz="4800" dirty="0" smtClean="0"/>
              <a:t> </a:t>
            </a:r>
            <a:r>
              <a:rPr lang="it-IT" sz="4800" b="1" dirty="0" smtClean="0"/>
              <a:t>FANNO LA STESSA COSA</a:t>
            </a:r>
          </a:p>
          <a:p>
            <a:pPr algn="ctr"/>
            <a:r>
              <a:rPr lang="it-IT" sz="4800" b="1" dirty="0" smtClean="0"/>
              <a:t> </a:t>
            </a:r>
            <a:r>
              <a:rPr lang="it-IT" sz="4800" b="1" dirty="0" smtClean="0">
                <a:solidFill>
                  <a:srgbClr val="FF0000"/>
                </a:solidFill>
              </a:rPr>
              <a:t>CON NOI</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Visualizza immagine di origine"/>
          <p:cNvPicPr>
            <a:picLocks noChangeAspect="1" noChangeArrowheads="1"/>
          </p:cNvPicPr>
          <p:nvPr/>
        </p:nvPicPr>
        <p:blipFill>
          <a:blip r:embed="rId2" cstate="print"/>
          <a:srcRect/>
          <a:stretch>
            <a:fillRect/>
          </a:stretch>
        </p:blipFill>
        <p:spPr bwMode="auto">
          <a:xfrm>
            <a:off x="0" y="0"/>
            <a:ext cx="9191426" cy="5143500"/>
          </a:xfrm>
          <a:prstGeom prst="rect">
            <a:avLst/>
          </a:prstGeom>
          <a:noFill/>
        </p:spPr>
      </p:pic>
      <p:sp>
        <p:nvSpPr>
          <p:cNvPr id="53250" name="AutoShape 2" descr="Visualizza immagine di origine"/>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3252" name="AutoShape 4" descr="Visualizza immagine di origine"/>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6" name="CasellaDiTesto 5"/>
          <p:cNvSpPr txBox="1"/>
          <p:nvPr/>
        </p:nvSpPr>
        <p:spPr>
          <a:xfrm>
            <a:off x="0" y="2643188"/>
            <a:ext cx="8715436" cy="2308324"/>
          </a:xfrm>
          <a:prstGeom prst="rect">
            <a:avLst/>
          </a:prstGeom>
          <a:solidFill>
            <a:srgbClr val="FFFFFF">
              <a:alpha val="89804"/>
            </a:srgbClr>
          </a:solidFill>
        </p:spPr>
        <p:txBody>
          <a:bodyPr wrap="square" rtlCol="0">
            <a:spAutoFit/>
          </a:bodyPr>
          <a:lstStyle/>
          <a:p>
            <a:pPr algn="ctr"/>
            <a:r>
              <a:rPr lang="it-IT" sz="4800" dirty="0" smtClean="0"/>
              <a:t>LO SGUARDO DELL’ALTRO </a:t>
            </a:r>
            <a:r>
              <a:rPr lang="it-IT" sz="4800" dirty="0" err="1" smtClean="0"/>
              <a:t>MI</a:t>
            </a:r>
            <a:r>
              <a:rPr lang="it-IT" sz="4800" dirty="0" smtClean="0"/>
              <a:t> RENDE </a:t>
            </a:r>
            <a:r>
              <a:rPr lang="it-IT" sz="4800" b="1" dirty="0" smtClean="0"/>
              <a:t>OGGETTO</a:t>
            </a:r>
            <a:r>
              <a:rPr lang="it-IT" sz="4800" dirty="0" smtClean="0"/>
              <a:t>,</a:t>
            </a:r>
          </a:p>
          <a:p>
            <a:pPr algn="ctr"/>
            <a:r>
              <a:rPr lang="it-IT" sz="4800" dirty="0" smtClean="0"/>
              <a:t>ESPROPRIA LA MIA SOGGETTIVITÀ</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Visualizza immagine di origine"/>
          <p:cNvPicPr>
            <a:picLocks noChangeAspect="1" noChangeArrowheads="1"/>
          </p:cNvPicPr>
          <p:nvPr/>
        </p:nvPicPr>
        <p:blipFill>
          <a:blip r:embed="rId2" cstate="print"/>
          <a:srcRect/>
          <a:stretch>
            <a:fillRect/>
          </a:stretch>
        </p:blipFill>
        <p:spPr bwMode="auto">
          <a:xfrm>
            <a:off x="0" y="0"/>
            <a:ext cx="9103539" cy="5143500"/>
          </a:xfrm>
          <a:prstGeom prst="rect">
            <a:avLst/>
          </a:prstGeom>
          <a:noFill/>
        </p:spPr>
      </p:pic>
      <p:sp>
        <p:nvSpPr>
          <p:cNvPr id="53250" name="AutoShape 2" descr="Visualizza immagine di origine"/>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3252" name="AutoShape 4" descr="Visualizza immagine di origine"/>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6" name="CasellaDiTesto 5"/>
          <p:cNvSpPr txBox="1"/>
          <p:nvPr/>
        </p:nvSpPr>
        <p:spPr>
          <a:xfrm>
            <a:off x="3643306" y="285734"/>
            <a:ext cx="4786346" cy="830997"/>
          </a:xfrm>
          <a:prstGeom prst="rect">
            <a:avLst/>
          </a:prstGeom>
          <a:solidFill>
            <a:srgbClr val="FFFFFF">
              <a:alpha val="89804"/>
            </a:srgbClr>
          </a:solidFill>
        </p:spPr>
        <p:txBody>
          <a:bodyPr wrap="square" rtlCol="0">
            <a:spAutoFit/>
          </a:bodyPr>
          <a:lstStyle/>
          <a:p>
            <a:pPr algn="ctr"/>
            <a:r>
              <a:rPr lang="it-IT" sz="4800" dirty="0" smtClean="0"/>
              <a:t>VULNERABILITÀ</a:t>
            </a:r>
          </a:p>
        </p:txBody>
      </p:sp>
      <p:sp>
        <p:nvSpPr>
          <p:cNvPr id="5" name="CasellaDiTesto 4"/>
          <p:cNvSpPr txBox="1"/>
          <p:nvPr/>
        </p:nvSpPr>
        <p:spPr>
          <a:xfrm>
            <a:off x="500034" y="3143254"/>
            <a:ext cx="4214842" cy="830997"/>
          </a:xfrm>
          <a:prstGeom prst="rect">
            <a:avLst/>
          </a:prstGeom>
          <a:solidFill>
            <a:srgbClr val="FFFFFF">
              <a:alpha val="89804"/>
            </a:srgbClr>
          </a:solidFill>
        </p:spPr>
        <p:txBody>
          <a:bodyPr wrap="square" rtlCol="0">
            <a:spAutoFit/>
          </a:bodyPr>
          <a:lstStyle/>
          <a:p>
            <a:pPr algn="ctr"/>
            <a:r>
              <a:rPr lang="it-IT" sz="4800" dirty="0" smtClean="0"/>
              <a:t>VERGOGNA</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28596" y="571486"/>
            <a:ext cx="8286808" cy="3970318"/>
          </a:xfrm>
          <a:prstGeom prst="rect">
            <a:avLst/>
          </a:prstGeom>
        </p:spPr>
        <p:txBody>
          <a:bodyPr wrap="square">
            <a:spAutoFit/>
          </a:bodyPr>
          <a:lstStyle/>
          <a:p>
            <a:pPr algn="just"/>
            <a:r>
              <a:rPr lang="it-IT" sz="3600" dirty="0"/>
              <a:t>“Faccio un gesto maldestro o volgare: quel gesto aderisce a me, non lo giudico né lo biasimo, lo vivo semplicemente, lo realizzo al modo del </a:t>
            </a:r>
            <a:r>
              <a:rPr lang="it-IT" sz="3600" dirty="0" err="1"/>
              <a:t>per-sé</a:t>
            </a:r>
            <a:r>
              <a:rPr lang="it-IT" sz="3600" dirty="0"/>
              <a:t>. Ma ecco che improvvisamente alzo gli occhi: qualcuno era là e mi ha visto. Subito realizzo la volgarità del mio gesto e ho vergogna”</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isualizza immagine di origine"/>
          <p:cNvPicPr>
            <a:picLocks noChangeAspect="1" noChangeArrowheads="1"/>
          </p:cNvPicPr>
          <p:nvPr/>
        </p:nvPicPr>
        <p:blipFill>
          <a:blip r:embed="rId2" cstate="print"/>
          <a:srcRect b="23411"/>
          <a:stretch>
            <a:fillRect/>
          </a:stretch>
        </p:blipFill>
        <p:spPr bwMode="auto">
          <a:xfrm>
            <a:off x="0" y="0"/>
            <a:ext cx="9144000" cy="5143500"/>
          </a:xfrm>
          <a:prstGeom prst="rect">
            <a:avLst/>
          </a:prstGeom>
          <a:noFill/>
        </p:spPr>
      </p:pic>
      <p:sp>
        <p:nvSpPr>
          <p:cNvPr id="53250" name="AutoShape 2" descr="Visualizza immagine di origine"/>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3252" name="AutoShape 4" descr="Visualizza immagine di origine"/>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6" name="CasellaDiTesto 5"/>
          <p:cNvSpPr txBox="1"/>
          <p:nvPr/>
        </p:nvSpPr>
        <p:spPr>
          <a:xfrm>
            <a:off x="500034" y="1214428"/>
            <a:ext cx="8072494" cy="830997"/>
          </a:xfrm>
          <a:prstGeom prst="rect">
            <a:avLst/>
          </a:prstGeom>
          <a:solidFill>
            <a:srgbClr val="FFFFFF">
              <a:alpha val="89804"/>
            </a:srgbClr>
          </a:solidFill>
        </p:spPr>
        <p:txBody>
          <a:bodyPr wrap="square" rtlCol="0">
            <a:spAutoFit/>
          </a:bodyPr>
          <a:lstStyle/>
          <a:p>
            <a:pPr algn="ctr"/>
            <a:r>
              <a:rPr lang="it-IT" sz="4800" dirty="0" smtClean="0"/>
              <a:t>“</a:t>
            </a:r>
            <a:r>
              <a:rPr lang="it-IT" sz="4800" b="1" dirty="0" smtClean="0"/>
              <a:t>L’INFERNO SONO GLI ALTRI</a:t>
            </a:r>
            <a:r>
              <a:rPr lang="it-IT" sz="4800" dirty="0" smtClean="0"/>
              <a:t>”</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Visualizza immagine di origine"/>
          <p:cNvPicPr>
            <a:picLocks noChangeAspect="1" noChangeArrowheads="1"/>
          </p:cNvPicPr>
          <p:nvPr/>
        </p:nvPicPr>
        <p:blipFill>
          <a:blip r:embed="rId2" cstate="print"/>
          <a:srcRect/>
          <a:stretch>
            <a:fillRect/>
          </a:stretch>
        </p:blipFill>
        <p:spPr bwMode="auto">
          <a:xfrm>
            <a:off x="285720" y="214296"/>
            <a:ext cx="4614863" cy="4614863"/>
          </a:xfrm>
          <a:prstGeom prst="rect">
            <a:avLst/>
          </a:prstGeom>
          <a:noFill/>
        </p:spPr>
      </p:pic>
      <p:sp>
        <p:nvSpPr>
          <p:cNvPr id="53250" name="AutoShape 2" descr="Visualizza immagine di origine"/>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3252" name="AutoShape 4" descr="Visualizza immagine di origine"/>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6" name="CasellaDiTesto 5"/>
          <p:cNvSpPr txBox="1"/>
          <p:nvPr/>
        </p:nvSpPr>
        <p:spPr>
          <a:xfrm>
            <a:off x="3857620" y="1857370"/>
            <a:ext cx="4857784" cy="3046988"/>
          </a:xfrm>
          <a:prstGeom prst="rect">
            <a:avLst/>
          </a:prstGeom>
          <a:solidFill>
            <a:srgbClr val="FFFFFF">
              <a:alpha val="89804"/>
            </a:srgbClr>
          </a:solidFill>
        </p:spPr>
        <p:txBody>
          <a:bodyPr wrap="square" rtlCol="0">
            <a:spAutoFit/>
          </a:bodyPr>
          <a:lstStyle/>
          <a:p>
            <a:pPr algn="ctr"/>
            <a:r>
              <a:rPr lang="it-IT" sz="4800" dirty="0" smtClean="0"/>
              <a:t>MA SONO ANCHE LO </a:t>
            </a:r>
            <a:r>
              <a:rPr lang="it-IT" sz="4800" b="1" dirty="0" smtClean="0"/>
              <a:t>SPECCHIO</a:t>
            </a:r>
            <a:r>
              <a:rPr lang="it-IT" sz="4800" dirty="0" smtClean="0"/>
              <a:t> CHE PERMETTE </a:t>
            </a:r>
            <a:r>
              <a:rPr lang="it-IT" sz="4800" dirty="0" err="1" smtClean="0"/>
              <a:t>DI</a:t>
            </a:r>
            <a:r>
              <a:rPr lang="it-IT" sz="4800" dirty="0" smtClean="0"/>
              <a:t> </a:t>
            </a:r>
            <a:r>
              <a:rPr lang="it-IT" sz="4800" b="1" dirty="0" smtClean="0"/>
              <a:t>CONOSCERMI</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Visualizza immagine di origine"/>
          <p:cNvPicPr>
            <a:picLocks noChangeAspect="1" noChangeArrowheads="1"/>
          </p:cNvPicPr>
          <p:nvPr/>
        </p:nvPicPr>
        <p:blipFill>
          <a:blip r:embed="rId2" cstate="print"/>
          <a:srcRect/>
          <a:stretch>
            <a:fillRect/>
          </a:stretch>
        </p:blipFill>
        <p:spPr bwMode="auto">
          <a:xfrm>
            <a:off x="0" y="-1"/>
            <a:ext cx="7286644" cy="5149535"/>
          </a:xfrm>
          <a:prstGeom prst="rect">
            <a:avLst/>
          </a:prstGeom>
          <a:noFill/>
        </p:spPr>
      </p:pic>
      <p:sp>
        <p:nvSpPr>
          <p:cNvPr id="2" name="CasellaDiTesto 1"/>
          <p:cNvSpPr txBox="1"/>
          <p:nvPr/>
        </p:nvSpPr>
        <p:spPr>
          <a:xfrm>
            <a:off x="214282" y="2643188"/>
            <a:ext cx="8643966" cy="2123658"/>
          </a:xfrm>
          <a:prstGeom prst="rect">
            <a:avLst/>
          </a:prstGeom>
          <a:solidFill>
            <a:srgbClr val="FFFFFF">
              <a:alpha val="85098"/>
            </a:srgbClr>
          </a:solidFill>
        </p:spPr>
        <p:txBody>
          <a:bodyPr wrap="square" rtlCol="0">
            <a:spAutoFit/>
          </a:bodyPr>
          <a:lstStyle/>
          <a:p>
            <a:pPr algn="ctr"/>
            <a:r>
              <a:rPr lang="it-IT" sz="6600" dirty="0" smtClean="0"/>
              <a:t>FONDATORE DELL’ESISTENZIALISMO?</a:t>
            </a:r>
            <a:endParaRPr lang="it-IT" sz="6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Visualizza immagine di origine"/>
          <p:cNvPicPr>
            <a:picLocks noChangeAspect="1" noChangeArrowheads="1"/>
          </p:cNvPicPr>
          <p:nvPr/>
        </p:nvPicPr>
        <p:blipFill>
          <a:blip r:embed="rId2" cstate="print"/>
          <a:srcRect/>
          <a:stretch>
            <a:fillRect/>
          </a:stretch>
        </p:blipFill>
        <p:spPr bwMode="auto">
          <a:xfrm>
            <a:off x="0" y="-1"/>
            <a:ext cx="7286644" cy="5149535"/>
          </a:xfrm>
          <a:prstGeom prst="rect">
            <a:avLst/>
          </a:prstGeom>
          <a:noFill/>
        </p:spPr>
      </p:pic>
      <p:sp>
        <p:nvSpPr>
          <p:cNvPr id="2" name="CasellaDiTesto 1"/>
          <p:cNvSpPr txBox="1"/>
          <p:nvPr/>
        </p:nvSpPr>
        <p:spPr>
          <a:xfrm>
            <a:off x="214282" y="285734"/>
            <a:ext cx="8643966" cy="2123658"/>
          </a:xfrm>
          <a:prstGeom prst="rect">
            <a:avLst/>
          </a:prstGeom>
          <a:solidFill>
            <a:srgbClr val="FFFFFF">
              <a:alpha val="85098"/>
            </a:srgbClr>
          </a:solidFill>
        </p:spPr>
        <p:txBody>
          <a:bodyPr wrap="square" rtlCol="0">
            <a:spAutoFit/>
          </a:bodyPr>
          <a:lstStyle/>
          <a:p>
            <a:pPr algn="ctr"/>
            <a:r>
              <a:rPr lang="it-IT" sz="6600" dirty="0" smtClean="0"/>
              <a:t>TANTE FACCE DELL’ESISTENZIALISMO</a:t>
            </a:r>
            <a:endParaRPr lang="it-IT" sz="6600" dirty="0"/>
          </a:p>
        </p:txBody>
      </p:sp>
      <p:sp>
        <p:nvSpPr>
          <p:cNvPr id="4" name="CasellaDiTesto 3"/>
          <p:cNvSpPr txBox="1"/>
          <p:nvPr/>
        </p:nvSpPr>
        <p:spPr>
          <a:xfrm>
            <a:off x="214282" y="2714626"/>
            <a:ext cx="8643966" cy="1938992"/>
          </a:xfrm>
          <a:prstGeom prst="rect">
            <a:avLst/>
          </a:prstGeom>
          <a:solidFill>
            <a:srgbClr val="FFFFFF">
              <a:alpha val="85098"/>
            </a:srgbClr>
          </a:solidFill>
        </p:spPr>
        <p:txBody>
          <a:bodyPr wrap="square" rtlCol="0">
            <a:spAutoFit/>
          </a:bodyPr>
          <a:lstStyle/>
          <a:p>
            <a:pPr algn="ctr"/>
            <a:r>
              <a:rPr lang="it-IT" sz="6000" dirty="0" smtClean="0"/>
              <a:t>H. NON </a:t>
            </a:r>
            <a:r>
              <a:rPr lang="it-IT" sz="6000" smtClean="0"/>
              <a:t>VUOLE </a:t>
            </a:r>
            <a:r>
              <a:rPr lang="it-IT" sz="6000" smtClean="0"/>
              <a:t>ESSERE </a:t>
            </a:r>
            <a:r>
              <a:rPr lang="it-IT" sz="6000" dirty="0" smtClean="0"/>
              <a:t>DEFINITO ESISTENZIALISTA</a:t>
            </a:r>
            <a:endParaRPr lang="it-IT" sz="6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4000" dirty="0"/>
        </a:defPPr>
      </a:lstStyle>
    </a:tx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841</TotalTime>
  <Words>1258</Words>
  <Application>Microsoft Office PowerPoint</Application>
  <PresentationFormat>Presentazione su schermo (16:9)</PresentationFormat>
  <Paragraphs>169</Paragraphs>
  <Slides>76</Slides>
  <Notes>1</Notes>
  <HiddenSlides>0</HiddenSlides>
  <MMClips>0</MMClips>
  <ScaleCrop>false</ScaleCrop>
  <HeadingPairs>
    <vt:vector size="4" baseType="variant">
      <vt:variant>
        <vt:lpstr>Tema</vt:lpstr>
      </vt:variant>
      <vt:variant>
        <vt:i4>1</vt:i4>
      </vt:variant>
      <vt:variant>
        <vt:lpstr>Titoli diapositive</vt:lpstr>
      </vt:variant>
      <vt:variant>
        <vt:i4>76</vt:i4>
      </vt:variant>
    </vt:vector>
  </HeadingPairs>
  <TitlesOfParts>
    <vt:vector size="77" baseType="lpstr">
      <vt:lpstr>Tema di Office</vt:lpstr>
      <vt:lpstr>ESISTENZIALISMO</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ESISTENZIALISMO</dc:title>
  <dc:creator>simone.dell@libero.it</dc:creator>
  <cp:lastModifiedBy>simone.dell@libero.it</cp:lastModifiedBy>
  <cp:revision>59</cp:revision>
  <dcterms:created xsi:type="dcterms:W3CDTF">2020-11-12T07:51:46Z</dcterms:created>
  <dcterms:modified xsi:type="dcterms:W3CDTF">2022-01-31T14:04:38Z</dcterms:modified>
</cp:coreProperties>
</file>